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68" r:id="rId2"/>
    <p:sldId id="269" r:id="rId3"/>
    <p:sldId id="271" r:id="rId4"/>
    <p:sldId id="342" r:id="rId5"/>
    <p:sldId id="272" r:id="rId6"/>
    <p:sldId id="276" r:id="rId7"/>
    <p:sldId id="328" r:id="rId8"/>
    <p:sldId id="273" r:id="rId9"/>
    <p:sldId id="274" r:id="rId10"/>
    <p:sldId id="280" r:id="rId11"/>
    <p:sldId id="281" r:id="rId12"/>
    <p:sldId id="283" r:id="rId13"/>
    <p:sldId id="339" r:id="rId14"/>
    <p:sldId id="331" r:id="rId15"/>
    <p:sldId id="332" r:id="rId16"/>
    <p:sldId id="333" r:id="rId17"/>
    <p:sldId id="279" r:id="rId18"/>
    <p:sldId id="306" r:id="rId19"/>
    <p:sldId id="307" r:id="rId20"/>
    <p:sldId id="308" r:id="rId21"/>
    <p:sldId id="309" r:id="rId22"/>
    <p:sldId id="310" r:id="rId23"/>
    <p:sldId id="312" r:id="rId24"/>
    <p:sldId id="313" r:id="rId25"/>
    <p:sldId id="314" r:id="rId26"/>
    <p:sldId id="315" r:id="rId27"/>
    <p:sldId id="316" r:id="rId28"/>
    <p:sldId id="317" r:id="rId29"/>
    <p:sldId id="318" r:id="rId30"/>
    <p:sldId id="287" r:id="rId31"/>
    <p:sldId id="289" r:id="rId32"/>
    <p:sldId id="290" r:id="rId33"/>
    <p:sldId id="292" r:id="rId34"/>
    <p:sldId id="293" r:id="rId35"/>
    <p:sldId id="294" r:id="rId36"/>
    <p:sldId id="295" r:id="rId37"/>
    <p:sldId id="296" r:id="rId38"/>
    <p:sldId id="297" r:id="rId39"/>
    <p:sldId id="298" r:id="rId40"/>
    <p:sldId id="299" r:id="rId41"/>
    <p:sldId id="300" r:id="rId42"/>
    <p:sldId id="301" r:id="rId43"/>
    <p:sldId id="288" r:id="rId44"/>
    <p:sldId id="302" r:id="rId45"/>
    <p:sldId id="303" r:id="rId46"/>
    <p:sldId id="304" r:id="rId47"/>
    <p:sldId id="305" r:id="rId48"/>
    <p:sldId id="320" r:id="rId49"/>
    <p:sldId id="321" r:id="rId50"/>
    <p:sldId id="322" r:id="rId51"/>
    <p:sldId id="323" r:id="rId52"/>
    <p:sldId id="326" r:id="rId53"/>
    <p:sldId id="340" r:id="rId54"/>
    <p:sldId id="341" r:id="rId55"/>
    <p:sldId id="337" r:id="rId56"/>
    <p:sldId id="344" r:id="rId57"/>
    <p:sldId id="345" r:id="rId58"/>
    <p:sldId id="325" r:id="rId59"/>
    <p:sldId id="270" r:id="rId6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6" d="100"/>
          <a:sy n="66" d="100"/>
        </p:scale>
        <p:origin x="-101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trapasso_r\Local%20Settings\Temporary%20Internet%20Files\Content.Outlook\0IL38NST\figure%201%20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302353936090404"/>
          <c:y val="6.4097531962099955E-2"/>
          <c:w val="0.85778275475923771"/>
          <c:h val="0.83370164794974733"/>
        </c:manualLayout>
      </c:layout>
      <c:scatterChart>
        <c:scatterStyle val="lineMarker"/>
        <c:ser>
          <c:idx val="2"/>
          <c:order val="0"/>
          <c:tx>
            <c:v>Predominantly Rural</c:v>
          </c:tx>
          <c:spPr>
            <a:ln w="28575">
              <a:noFill/>
            </a:ln>
          </c:spPr>
          <c:marker>
            <c:symbol val="circle"/>
            <c:size val="6"/>
            <c:spPr>
              <a:solidFill>
                <a:srgbClr val="FF0000"/>
              </a:solidFill>
              <a:ln w="0">
                <a:solidFill>
                  <a:schemeClr val="tx1"/>
                </a:solidFill>
              </a:ln>
            </c:spPr>
          </c:marker>
          <c:xVal>
            <c:numRef>
              <c:f>Sheet1!$E$5:$E$319</c:f>
              <c:numCache>
                <c:formatCode>0.00%</c:formatCode>
                <c:ptCount val="315"/>
                <c:pt idx="0">
                  <c:v>-3.3226715075029715E-2</c:v>
                </c:pt>
                <c:pt idx="1">
                  <c:v>-2.5589894327024319E-2</c:v>
                </c:pt>
                <c:pt idx="2">
                  <c:v>-2.3421027389223425E-2</c:v>
                </c:pt>
                <c:pt idx="3">
                  <c:v>-2.1692852692627912E-2</c:v>
                </c:pt>
                <c:pt idx="4">
                  <c:v>-1.9599321461363509E-2</c:v>
                </c:pt>
                <c:pt idx="5">
                  <c:v>-1.6033854451405108E-2</c:v>
                </c:pt>
                <c:pt idx="6">
                  <c:v>-1.5093653407904898E-2</c:v>
                </c:pt>
                <c:pt idx="7">
                  <c:v>-1.3621869524974201E-2</c:v>
                </c:pt>
                <c:pt idx="8">
                  <c:v>-1.2786705869991605E-2</c:v>
                </c:pt>
                <c:pt idx="9">
                  <c:v>-1.1989584582948411E-2</c:v>
                </c:pt>
                <c:pt idx="10">
                  <c:v>-1.154083142884731E-2</c:v>
                </c:pt>
                <c:pt idx="11">
                  <c:v>-1.0679573727686307E-2</c:v>
                </c:pt>
                <c:pt idx="12">
                  <c:v>-9.4683919221462531E-3</c:v>
                </c:pt>
                <c:pt idx="13">
                  <c:v>-8.8156709622644741E-3</c:v>
                </c:pt>
                <c:pt idx="14">
                  <c:v>-8.6921647086866741E-3</c:v>
                </c:pt>
                <c:pt idx="15">
                  <c:v>-8.2411761705591911E-3</c:v>
                </c:pt>
                <c:pt idx="16">
                  <c:v>-8.2154030277023678E-3</c:v>
                </c:pt>
                <c:pt idx="17">
                  <c:v>-7.0315052107964423E-3</c:v>
                </c:pt>
                <c:pt idx="18">
                  <c:v>-6.3872097632472835E-3</c:v>
                </c:pt>
                <c:pt idx="19">
                  <c:v>-4.3236624391335531E-3</c:v>
                </c:pt>
                <c:pt idx="20">
                  <c:v>-4.0013700246738842E-3</c:v>
                </c:pt>
                <c:pt idx="21">
                  <c:v>-3.9050389961275021E-3</c:v>
                </c:pt>
                <c:pt idx="22">
                  <c:v>-3.0895003041045018E-3</c:v>
                </c:pt>
                <c:pt idx="23">
                  <c:v>-1.8034414599366105E-3</c:v>
                </c:pt>
                <c:pt idx="24">
                  <c:v>-1.4683344680644899E-3</c:v>
                </c:pt>
                <c:pt idx="25">
                  <c:v>5.9584906939581186E-5</c:v>
                </c:pt>
                <c:pt idx="26">
                  <c:v>6.4530000761831539E-4</c:v>
                </c:pt>
                <c:pt idx="27">
                  <c:v>1.8024803306038316E-3</c:v>
                </c:pt>
                <c:pt idx="28">
                  <c:v>2.9376226863062713E-3</c:v>
                </c:pt>
                <c:pt idx="29">
                  <c:v>3.1401431577180619E-3</c:v>
                </c:pt>
                <c:pt idx="30">
                  <c:v>3.2242330754430832E-3</c:v>
                </c:pt>
                <c:pt idx="31">
                  <c:v>3.6007311788222441E-3</c:v>
                </c:pt>
                <c:pt idx="32">
                  <c:v>4.0344952861448811E-3</c:v>
                </c:pt>
                <c:pt idx="33">
                  <c:v>4.0405806050751733E-3</c:v>
                </c:pt>
                <c:pt idx="34">
                  <c:v>4.0688012898426832E-3</c:v>
                </c:pt>
                <c:pt idx="35">
                  <c:v>4.950635777535072E-3</c:v>
                </c:pt>
                <c:pt idx="36">
                  <c:v>5.0903849523697975E-3</c:v>
                </c:pt>
                <c:pt idx="37">
                  <c:v>5.7334915369724642E-3</c:v>
                </c:pt>
                <c:pt idx="38">
                  <c:v>5.8483465425389824E-3</c:v>
                </c:pt>
                <c:pt idx="39">
                  <c:v>5.9092992649419467E-3</c:v>
                </c:pt>
                <c:pt idx="40">
                  <c:v>6.1145189065228102E-3</c:v>
                </c:pt>
                <c:pt idx="41">
                  <c:v>6.3291545448716027E-3</c:v>
                </c:pt>
                <c:pt idx="42">
                  <c:v>6.3616380160187525E-3</c:v>
                </c:pt>
                <c:pt idx="43">
                  <c:v>6.3777209350020358E-3</c:v>
                </c:pt>
                <c:pt idx="44">
                  <c:v>6.5880165758993824E-3</c:v>
                </c:pt>
                <c:pt idx="45">
                  <c:v>6.6446729792379901E-3</c:v>
                </c:pt>
                <c:pt idx="46">
                  <c:v>6.9401641290187934E-3</c:v>
                </c:pt>
                <c:pt idx="47">
                  <c:v>6.9475554868739051E-3</c:v>
                </c:pt>
                <c:pt idx="48">
                  <c:v>7.0700693578169835E-3</c:v>
                </c:pt>
                <c:pt idx="49">
                  <c:v>7.0701663101302844E-3</c:v>
                </c:pt>
                <c:pt idx="50">
                  <c:v>7.1325242408526524E-3</c:v>
                </c:pt>
                <c:pt idx="51">
                  <c:v>7.5204622992624346E-3</c:v>
                </c:pt>
                <c:pt idx="52">
                  <c:v>7.5826938767580539E-3</c:v>
                </c:pt>
                <c:pt idx="53">
                  <c:v>7.5917850907821173E-3</c:v>
                </c:pt>
                <c:pt idx="54">
                  <c:v>7.8535157712200758E-3</c:v>
                </c:pt>
                <c:pt idx="55">
                  <c:v>7.8949475911063334E-3</c:v>
                </c:pt>
                <c:pt idx="56">
                  <c:v>7.9102133370641588E-3</c:v>
                </c:pt>
                <c:pt idx="57">
                  <c:v>7.9926267058548616E-3</c:v>
                </c:pt>
                <c:pt idx="58">
                  <c:v>8.1096097084594268E-3</c:v>
                </c:pt>
                <c:pt idx="59">
                  <c:v>8.2631850973600741E-3</c:v>
                </c:pt>
                <c:pt idx="60">
                  <c:v>8.3211340374157172E-3</c:v>
                </c:pt>
                <c:pt idx="61">
                  <c:v>8.4285584098340305E-3</c:v>
                </c:pt>
                <c:pt idx="62">
                  <c:v>8.4763414989324042E-3</c:v>
                </c:pt>
                <c:pt idx="63">
                  <c:v>8.513963940861121E-3</c:v>
                </c:pt>
                <c:pt idx="64">
                  <c:v>8.5452645074593561E-3</c:v>
                </c:pt>
                <c:pt idx="65">
                  <c:v>8.5519176274482956E-3</c:v>
                </c:pt>
                <c:pt idx="66">
                  <c:v>8.5837114359062581E-3</c:v>
                </c:pt>
                <c:pt idx="67">
                  <c:v>9.0159898227120776E-3</c:v>
                </c:pt>
                <c:pt idx="68">
                  <c:v>9.0722511577080289E-3</c:v>
                </c:pt>
                <c:pt idx="69">
                  <c:v>9.0897492717970721E-3</c:v>
                </c:pt>
                <c:pt idx="70">
                  <c:v>9.0903722137350047E-3</c:v>
                </c:pt>
                <c:pt idx="71">
                  <c:v>9.2653717137469727E-3</c:v>
                </c:pt>
                <c:pt idx="72">
                  <c:v>9.2896719292059754E-3</c:v>
                </c:pt>
                <c:pt idx="73">
                  <c:v>9.369513424118377E-3</c:v>
                </c:pt>
                <c:pt idx="74">
                  <c:v>9.4317599479967224E-3</c:v>
                </c:pt>
                <c:pt idx="75">
                  <c:v>9.6071320946615728E-3</c:v>
                </c:pt>
                <c:pt idx="76">
                  <c:v>9.6741920580080114E-3</c:v>
                </c:pt>
                <c:pt idx="77">
                  <c:v>9.7071283667908639E-3</c:v>
                </c:pt>
                <c:pt idx="78">
                  <c:v>9.7167905890221291E-3</c:v>
                </c:pt>
                <c:pt idx="79">
                  <c:v>9.7673089263736711E-3</c:v>
                </c:pt>
                <c:pt idx="80">
                  <c:v>9.880819003548506E-3</c:v>
                </c:pt>
                <c:pt idx="81">
                  <c:v>1.00244625873356E-2</c:v>
                </c:pt>
                <c:pt idx="82">
                  <c:v>1.0213479869677407E-2</c:v>
                </c:pt>
                <c:pt idx="83">
                  <c:v>1.0254605083847903E-2</c:v>
                </c:pt>
                <c:pt idx="84">
                  <c:v>1.03119207900217E-2</c:v>
                </c:pt>
                <c:pt idx="85">
                  <c:v>1.0323503681547507E-2</c:v>
                </c:pt>
                <c:pt idx="86">
                  <c:v>1.0757232574504795E-2</c:v>
                </c:pt>
                <c:pt idx="87">
                  <c:v>1.0760328695109808E-2</c:v>
                </c:pt>
                <c:pt idx="88">
                  <c:v>1.0836901522341897E-2</c:v>
                </c:pt>
                <c:pt idx="89">
                  <c:v>1.0961703462002705E-2</c:v>
                </c:pt>
                <c:pt idx="90">
                  <c:v>1.1000932544681799E-2</c:v>
                </c:pt>
                <c:pt idx="91">
                  <c:v>1.1016291020467205E-2</c:v>
                </c:pt>
                <c:pt idx="92">
                  <c:v>1.1254603554352104E-2</c:v>
                </c:pt>
                <c:pt idx="93">
                  <c:v>1.1353447581524397E-2</c:v>
                </c:pt>
                <c:pt idx="94">
                  <c:v>1.1499798265412907E-2</c:v>
                </c:pt>
                <c:pt idx="95">
                  <c:v>1.162888775256621E-2</c:v>
                </c:pt>
                <c:pt idx="96">
                  <c:v>1.166056630185501E-2</c:v>
                </c:pt>
                <c:pt idx="97">
                  <c:v>1.1691498861293901E-2</c:v>
                </c:pt>
                <c:pt idx="98">
                  <c:v>1.1785637997502209E-2</c:v>
                </c:pt>
                <c:pt idx="99">
                  <c:v>1.1887725876505412E-2</c:v>
                </c:pt>
                <c:pt idx="100">
                  <c:v>1.1911415803771001E-2</c:v>
                </c:pt>
                <c:pt idx="101">
                  <c:v>1.2119409412699702E-2</c:v>
                </c:pt>
                <c:pt idx="102">
                  <c:v>1.2132603754555301E-2</c:v>
                </c:pt>
                <c:pt idx="103">
                  <c:v>1.2387178744350011E-2</c:v>
                </c:pt>
                <c:pt idx="104">
                  <c:v>1.2554220293400606E-2</c:v>
                </c:pt>
                <c:pt idx="105">
                  <c:v>1.2774989319459609E-2</c:v>
                </c:pt>
                <c:pt idx="106">
                  <c:v>1.2784818483953206E-2</c:v>
                </c:pt>
                <c:pt idx="107">
                  <c:v>1.2818897599967505E-2</c:v>
                </c:pt>
                <c:pt idx="108">
                  <c:v>1.3044792620591198E-2</c:v>
                </c:pt>
                <c:pt idx="109">
                  <c:v>1.3124077032888511E-2</c:v>
                </c:pt>
                <c:pt idx="110">
                  <c:v>1.3136899847180911E-2</c:v>
                </c:pt>
                <c:pt idx="111">
                  <c:v>1.3163684992323602E-2</c:v>
                </c:pt>
                <c:pt idx="112">
                  <c:v>1.3203561238960616E-2</c:v>
                </c:pt>
                <c:pt idx="113">
                  <c:v>1.3333666024889498E-2</c:v>
                </c:pt>
                <c:pt idx="114">
                  <c:v>1.3358090197155699E-2</c:v>
                </c:pt>
                <c:pt idx="115">
                  <c:v>1.341256894558801E-2</c:v>
                </c:pt>
                <c:pt idx="116">
                  <c:v>1.3415280078942401E-2</c:v>
                </c:pt>
                <c:pt idx="117">
                  <c:v>1.3592505868836117E-2</c:v>
                </c:pt>
                <c:pt idx="118">
                  <c:v>1.4068566060659399E-2</c:v>
                </c:pt>
                <c:pt idx="119">
                  <c:v>1.4362396483405598E-2</c:v>
                </c:pt>
                <c:pt idx="120">
                  <c:v>1.4395736383398397E-2</c:v>
                </c:pt>
                <c:pt idx="121">
                  <c:v>1.4462465404429201E-2</c:v>
                </c:pt>
                <c:pt idx="122">
                  <c:v>1.4470885931905205E-2</c:v>
                </c:pt>
                <c:pt idx="123">
                  <c:v>1.4500973713891304E-2</c:v>
                </c:pt>
                <c:pt idx="124">
                  <c:v>1.4577952864734102E-2</c:v>
                </c:pt>
                <c:pt idx="125">
                  <c:v>1.4691297774823597E-2</c:v>
                </c:pt>
                <c:pt idx="126">
                  <c:v>1.4779688611489103E-2</c:v>
                </c:pt>
                <c:pt idx="127">
                  <c:v>1.48619369774126E-2</c:v>
                </c:pt>
                <c:pt idx="128">
                  <c:v>1.4908966888158598E-2</c:v>
                </c:pt>
                <c:pt idx="129">
                  <c:v>1.4914877753870605E-2</c:v>
                </c:pt>
                <c:pt idx="130">
                  <c:v>1.4917461846115507E-2</c:v>
                </c:pt>
                <c:pt idx="131">
                  <c:v>1.4974446429070897E-2</c:v>
                </c:pt>
                <c:pt idx="132">
                  <c:v>1.4974481104581303E-2</c:v>
                </c:pt>
                <c:pt idx="133">
                  <c:v>1.50299071696547E-2</c:v>
                </c:pt>
                <c:pt idx="134">
                  <c:v>1.5071375978005305E-2</c:v>
                </c:pt>
                <c:pt idx="135">
                  <c:v>1.5136529833439211E-2</c:v>
                </c:pt>
                <c:pt idx="136">
                  <c:v>1.5185016291334705E-2</c:v>
                </c:pt>
                <c:pt idx="137">
                  <c:v>1.5245303171368605E-2</c:v>
                </c:pt>
                <c:pt idx="138">
                  <c:v>1.528148016886041E-2</c:v>
                </c:pt>
                <c:pt idx="139">
                  <c:v>1.5319661622189304E-2</c:v>
                </c:pt>
                <c:pt idx="140">
                  <c:v>1.5351871024994706E-2</c:v>
                </c:pt>
                <c:pt idx="141">
                  <c:v>1.5699666571555398E-2</c:v>
                </c:pt>
                <c:pt idx="142">
                  <c:v>1.5710761898072408E-2</c:v>
                </c:pt>
                <c:pt idx="143">
                  <c:v>1.579013871242561E-2</c:v>
                </c:pt>
                <c:pt idx="144">
                  <c:v>1.5889742554168602E-2</c:v>
                </c:pt>
                <c:pt idx="145">
                  <c:v>1.5924758508622908E-2</c:v>
                </c:pt>
                <c:pt idx="146">
                  <c:v>1.5975584367964823E-2</c:v>
                </c:pt>
                <c:pt idx="147">
                  <c:v>1.6160988939862907E-2</c:v>
                </c:pt>
                <c:pt idx="148">
                  <c:v>1.6397949803674101E-2</c:v>
                </c:pt>
                <c:pt idx="149">
                  <c:v>1.6471448053057315E-2</c:v>
                </c:pt>
                <c:pt idx="150">
                  <c:v>1.6617969506944202E-2</c:v>
                </c:pt>
                <c:pt idx="151">
                  <c:v>1.6678176475789105E-2</c:v>
                </c:pt>
                <c:pt idx="152">
                  <c:v>1.6711732880254807E-2</c:v>
                </c:pt>
                <c:pt idx="153">
                  <c:v>1.6758550673723813E-2</c:v>
                </c:pt>
                <c:pt idx="154">
                  <c:v>1.6904295193585911E-2</c:v>
                </c:pt>
                <c:pt idx="155">
                  <c:v>1.6997198431906901E-2</c:v>
                </c:pt>
                <c:pt idx="156">
                  <c:v>1.7167512045588612E-2</c:v>
                </c:pt>
                <c:pt idx="157">
                  <c:v>1.7349760454993708E-2</c:v>
                </c:pt>
                <c:pt idx="158">
                  <c:v>1.7382555383730319E-2</c:v>
                </c:pt>
                <c:pt idx="159">
                  <c:v>1.7662841019387015E-2</c:v>
                </c:pt>
                <c:pt idx="160">
                  <c:v>1.7687153830911212E-2</c:v>
                </c:pt>
                <c:pt idx="161">
                  <c:v>1.7743878284326112E-2</c:v>
                </c:pt>
                <c:pt idx="162">
                  <c:v>1.7758866456834898E-2</c:v>
                </c:pt>
                <c:pt idx="163">
                  <c:v>1.7784285956172409E-2</c:v>
                </c:pt>
                <c:pt idx="164">
                  <c:v>1.8071114575019902E-2</c:v>
                </c:pt>
                <c:pt idx="165">
                  <c:v>1.8104226166916208E-2</c:v>
                </c:pt>
                <c:pt idx="166">
                  <c:v>1.8188421656223912E-2</c:v>
                </c:pt>
                <c:pt idx="167">
                  <c:v>1.8489692313768607E-2</c:v>
                </c:pt>
                <c:pt idx="168">
                  <c:v>1.854993414928701E-2</c:v>
                </c:pt>
                <c:pt idx="169">
                  <c:v>1.86166264437744E-2</c:v>
                </c:pt>
                <c:pt idx="170">
                  <c:v>1.8735089385305208E-2</c:v>
                </c:pt>
                <c:pt idx="171">
                  <c:v>1.8756494048181811E-2</c:v>
                </c:pt>
                <c:pt idx="172">
                  <c:v>1.8990032316516709E-2</c:v>
                </c:pt>
                <c:pt idx="173">
                  <c:v>1.9007425422538814E-2</c:v>
                </c:pt>
                <c:pt idx="174">
                  <c:v>1.9426067280251501E-2</c:v>
                </c:pt>
                <c:pt idx="175">
                  <c:v>1.9467468242491012E-2</c:v>
                </c:pt>
                <c:pt idx="176">
                  <c:v>1.9556490803890304E-2</c:v>
                </c:pt>
                <c:pt idx="177">
                  <c:v>1.9569916067651908E-2</c:v>
                </c:pt>
                <c:pt idx="178">
                  <c:v>1.9581441505323312E-2</c:v>
                </c:pt>
                <c:pt idx="179">
                  <c:v>1.9640513087228712E-2</c:v>
                </c:pt>
                <c:pt idx="180">
                  <c:v>1.974813784259041E-2</c:v>
                </c:pt>
                <c:pt idx="181">
                  <c:v>1.9800170331013313E-2</c:v>
                </c:pt>
                <c:pt idx="182">
                  <c:v>1.9981818442953617E-2</c:v>
                </c:pt>
                <c:pt idx="183">
                  <c:v>2.0044376175064424E-2</c:v>
                </c:pt>
                <c:pt idx="184">
                  <c:v>2.0150373869095212E-2</c:v>
                </c:pt>
                <c:pt idx="185">
                  <c:v>2.0155250810977011E-2</c:v>
                </c:pt>
                <c:pt idx="186">
                  <c:v>2.0394117750428212E-2</c:v>
                </c:pt>
                <c:pt idx="187">
                  <c:v>2.0621442939654611E-2</c:v>
                </c:pt>
                <c:pt idx="188">
                  <c:v>2.0664806674480205E-2</c:v>
                </c:pt>
                <c:pt idx="189">
                  <c:v>2.07636817529093E-2</c:v>
                </c:pt>
                <c:pt idx="190">
                  <c:v>2.0802987999081601E-2</c:v>
                </c:pt>
                <c:pt idx="191">
                  <c:v>2.0874705336485003E-2</c:v>
                </c:pt>
                <c:pt idx="192">
                  <c:v>2.1036373514162522E-2</c:v>
                </c:pt>
                <c:pt idx="193">
                  <c:v>2.110584095731052E-2</c:v>
                </c:pt>
                <c:pt idx="194">
                  <c:v>2.1254927339265511E-2</c:v>
                </c:pt>
                <c:pt idx="195">
                  <c:v>2.1260417739975914E-2</c:v>
                </c:pt>
                <c:pt idx="196">
                  <c:v>2.1297561855291108E-2</c:v>
                </c:pt>
                <c:pt idx="197">
                  <c:v>2.1363842538546007E-2</c:v>
                </c:pt>
                <c:pt idx="198">
                  <c:v>2.1390000915886907E-2</c:v>
                </c:pt>
                <c:pt idx="199">
                  <c:v>2.1594226652324217E-2</c:v>
                </c:pt>
                <c:pt idx="200">
                  <c:v>2.1657787506918515E-2</c:v>
                </c:pt>
                <c:pt idx="201">
                  <c:v>2.1900280582363131E-2</c:v>
                </c:pt>
                <c:pt idx="202">
                  <c:v>2.1900280582363131E-2</c:v>
                </c:pt>
                <c:pt idx="203">
                  <c:v>2.2062588044156502E-2</c:v>
                </c:pt>
                <c:pt idx="204">
                  <c:v>2.21294833870396E-2</c:v>
                </c:pt>
                <c:pt idx="205">
                  <c:v>2.242657046028412E-2</c:v>
                </c:pt>
                <c:pt idx="206">
                  <c:v>2.2529200306337111E-2</c:v>
                </c:pt>
                <c:pt idx="207">
                  <c:v>2.2606517032921224E-2</c:v>
                </c:pt>
                <c:pt idx="208">
                  <c:v>2.2646233873783117E-2</c:v>
                </c:pt>
                <c:pt idx="209">
                  <c:v>2.2733917433445227E-2</c:v>
                </c:pt>
                <c:pt idx="210">
                  <c:v>2.2779864429062414E-2</c:v>
                </c:pt>
                <c:pt idx="211">
                  <c:v>2.3094950840506508E-2</c:v>
                </c:pt>
                <c:pt idx="212">
                  <c:v>2.310722958812261E-2</c:v>
                </c:pt>
                <c:pt idx="213">
                  <c:v>2.3221762326698404E-2</c:v>
                </c:pt>
                <c:pt idx="214">
                  <c:v>2.3748180633478E-2</c:v>
                </c:pt>
                <c:pt idx="215">
                  <c:v>2.3845313077288613E-2</c:v>
                </c:pt>
                <c:pt idx="216">
                  <c:v>2.3878403422924424E-2</c:v>
                </c:pt>
                <c:pt idx="217">
                  <c:v>2.3883116742636209E-2</c:v>
                </c:pt>
                <c:pt idx="218">
                  <c:v>2.4097870609541314E-2</c:v>
                </c:pt>
                <c:pt idx="219">
                  <c:v>2.4363449621097405E-2</c:v>
                </c:pt>
                <c:pt idx="220">
                  <c:v>2.4370867061729022E-2</c:v>
                </c:pt>
                <c:pt idx="221">
                  <c:v>2.4460940293624812E-2</c:v>
                </c:pt>
                <c:pt idx="222">
                  <c:v>2.4713474383337708E-2</c:v>
                </c:pt>
                <c:pt idx="223">
                  <c:v>2.4751795286350013E-2</c:v>
                </c:pt>
                <c:pt idx="224">
                  <c:v>2.4754041181692898E-2</c:v>
                </c:pt>
                <c:pt idx="225">
                  <c:v>2.4778694939304107E-2</c:v>
                </c:pt>
                <c:pt idx="226">
                  <c:v>2.4862535111459211E-2</c:v>
                </c:pt>
                <c:pt idx="227">
                  <c:v>2.5002242960143521E-2</c:v>
                </c:pt>
                <c:pt idx="228">
                  <c:v>2.5053211770773222E-2</c:v>
                </c:pt>
                <c:pt idx="229">
                  <c:v>2.5214069674310613E-2</c:v>
                </c:pt>
                <c:pt idx="230">
                  <c:v>2.5220285080809809E-2</c:v>
                </c:pt>
                <c:pt idx="231">
                  <c:v>2.5314145225838511E-2</c:v>
                </c:pt>
                <c:pt idx="232">
                  <c:v>2.5346221469706002E-2</c:v>
                </c:pt>
                <c:pt idx="233">
                  <c:v>2.5440391243194211E-2</c:v>
                </c:pt>
                <c:pt idx="234">
                  <c:v>2.550107924736781E-2</c:v>
                </c:pt>
                <c:pt idx="235">
                  <c:v>2.5808646104977812E-2</c:v>
                </c:pt>
                <c:pt idx="236">
                  <c:v>2.5820135254808602E-2</c:v>
                </c:pt>
                <c:pt idx="237">
                  <c:v>2.588425795604081E-2</c:v>
                </c:pt>
                <c:pt idx="238">
                  <c:v>2.5895649541207211E-2</c:v>
                </c:pt>
                <c:pt idx="239">
                  <c:v>2.6165062971661712E-2</c:v>
                </c:pt>
                <c:pt idx="240">
                  <c:v>2.6402193713024522E-2</c:v>
                </c:pt>
                <c:pt idx="241">
                  <c:v>2.6454376287929026E-2</c:v>
                </c:pt>
                <c:pt idx="242">
                  <c:v>2.648568288535013E-2</c:v>
                </c:pt>
                <c:pt idx="243">
                  <c:v>2.681848122156931E-2</c:v>
                </c:pt>
                <c:pt idx="244">
                  <c:v>2.6960802854642404E-2</c:v>
                </c:pt>
                <c:pt idx="245">
                  <c:v>2.707241920868041E-2</c:v>
                </c:pt>
                <c:pt idx="246">
                  <c:v>2.7185263922171223E-2</c:v>
                </c:pt>
                <c:pt idx="247">
                  <c:v>2.7274600866050731E-2</c:v>
                </c:pt>
                <c:pt idx="248">
                  <c:v>2.7330585329015812E-2</c:v>
                </c:pt>
                <c:pt idx="249">
                  <c:v>2.7428689773677805E-2</c:v>
                </c:pt>
                <c:pt idx="250">
                  <c:v>2.7522905547328815E-2</c:v>
                </c:pt>
                <c:pt idx="251">
                  <c:v>2.7982284794665406E-2</c:v>
                </c:pt>
                <c:pt idx="252">
                  <c:v>2.8070249006105309E-2</c:v>
                </c:pt>
                <c:pt idx="253">
                  <c:v>2.8157577730179812E-2</c:v>
                </c:pt>
                <c:pt idx="254">
                  <c:v>2.8373623899901501E-2</c:v>
                </c:pt>
                <c:pt idx="255">
                  <c:v>2.8581526108974006E-2</c:v>
                </c:pt>
                <c:pt idx="256">
                  <c:v>2.8585509313484105E-2</c:v>
                </c:pt>
                <c:pt idx="257">
                  <c:v>2.8731375424849433E-2</c:v>
                </c:pt>
                <c:pt idx="258">
                  <c:v>2.8761392338628108E-2</c:v>
                </c:pt>
                <c:pt idx="259">
                  <c:v>2.9091745748180811E-2</c:v>
                </c:pt>
                <c:pt idx="260">
                  <c:v>2.9615237964282913E-2</c:v>
                </c:pt>
                <c:pt idx="261">
                  <c:v>3.0205277846527032E-2</c:v>
                </c:pt>
                <c:pt idx="262">
                  <c:v>3.0291181931171307E-2</c:v>
                </c:pt>
                <c:pt idx="263">
                  <c:v>3.043223645210142E-2</c:v>
                </c:pt>
                <c:pt idx="264">
                  <c:v>3.0694011511449015E-2</c:v>
                </c:pt>
                <c:pt idx="265">
                  <c:v>3.0714644037801001E-2</c:v>
                </c:pt>
                <c:pt idx="266">
                  <c:v>3.1347603947763522E-2</c:v>
                </c:pt>
                <c:pt idx="267">
                  <c:v>3.1970335556787015E-2</c:v>
                </c:pt>
                <c:pt idx="268">
                  <c:v>3.2084052740743524E-2</c:v>
                </c:pt>
                <c:pt idx="269">
                  <c:v>3.2677629140518444E-2</c:v>
                </c:pt>
                <c:pt idx="270">
                  <c:v>3.2809787931251812E-2</c:v>
                </c:pt>
                <c:pt idx="271">
                  <c:v>3.3140812459673534E-2</c:v>
                </c:pt>
                <c:pt idx="272">
                  <c:v>3.3899240162940429E-2</c:v>
                </c:pt>
                <c:pt idx="273">
                  <c:v>3.4458132125722227E-2</c:v>
                </c:pt>
                <c:pt idx="274">
                  <c:v>3.4750534601966511E-2</c:v>
                </c:pt>
                <c:pt idx="275">
                  <c:v>3.5710448632246414E-2</c:v>
                </c:pt>
                <c:pt idx="276">
                  <c:v>3.5812754808874608E-2</c:v>
                </c:pt>
                <c:pt idx="277">
                  <c:v>3.5895397838414736E-2</c:v>
                </c:pt>
                <c:pt idx="278">
                  <c:v>3.6250326487019431E-2</c:v>
                </c:pt>
                <c:pt idx="279">
                  <c:v>3.6784603432804604E-2</c:v>
                </c:pt>
                <c:pt idx="280">
                  <c:v>3.736160409370861E-2</c:v>
                </c:pt>
                <c:pt idx="281">
                  <c:v>3.744648894125531E-2</c:v>
                </c:pt>
                <c:pt idx="282">
                  <c:v>3.8365523923793714E-2</c:v>
                </c:pt>
                <c:pt idx="283">
                  <c:v>3.8500318262625129E-2</c:v>
                </c:pt>
                <c:pt idx="284">
                  <c:v>3.8973686281334012E-2</c:v>
                </c:pt>
                <c:pt idx="285">
                  <c:v>3.9209016227032614E-2</c:v>
                </c:pt>
                <c:pt idx="286">
                  <c:v>3.9255023153452515E-2</c:v>
                </c:pt>
                <c:pt idx="287">
                  <c:v>3.9788112813391813E-2</c:v>
                </c:pt>
                <c:pt idx="288">
                  <c:v>4.0219456911466014E-2</c:v>
                </c:pt>
                <c:pt idx="289">
                  <c:v>4.0428604706370906E-2</c:v>
                </c:pt>
                <c:pt idx="290">
                  <c:v>4.069163293973975E-2</c:v>
                </c:pt>
                <c:pt idx="291">
                  <c:v>4.0980582208977705E-2</c:v>
                </c:pt>
                <c:pt idx="292">
                  <c:v>4.1461283078444412E-2</c:v>
                </c:pt>
                <c:pt idx="293">
                  <c:v>4.1669906379318999E-2</c:v>
                </c:pt>
                <c:pt idx="294">
                  <c:v>4.2099181508951526E-2</c:v>
                </c:pt>
                <c:pt idx="295">
                  <c:v>4.2218964802138749E-2</c:v>
                </c:pt>
                <c:pt idx="296">
                  <c:v>4.2778845586611401E-2</c:v>
                </c:pt>
                <c:pt idx="297">
                  <c:v>4.4325878778122399E-2</c:v>
                </c:pt>
                <c:pt idx="298">
                  <c:v>4.5318012368273319E-2</c:v>
                </c:pt>
                <c:pt idx="299">
                  <c:v>4.6855595439277711E-2</c:v>
                </c:pt>
                <c:pt idx="300">
                  <c:v>4.6892884841666864E-2</c:v>
                </c:pt>
                <c:pt idx="301">
                  <c:v>5.0155651247279422E-2</c:v>
                </c:pt>
                <c:pt idx="302">
                  <c:v>5.3224397095926433E-2</c:v>
                </c:pt>
                <c:pt idx="303">
                  <c:v>5.4223924830048474E-2</c:v>
                </c:pt>
                <c:pt idx="304">
                  <c:v>5.4643225100894623E-2</c:v>
                </c:pt>
                <c:pt idx="305">
                  <c:v>5.5680365396645802E-2</c:v>
                </c:pt>
                <c:pt idx="306">
                  <c:v>5.7332965228476661E-2</c:v>
                </c:pt>
                <c:pt idx="307">
                  <c:v>6.0631996273521532E-2</c:v>
                </c:pt>
                <c:pt idx="308">
                  <c:v>6.0833902760838825E-2</c:v>
                </c:pt>
                <c:pt idx="309">
                  <c:v>6.2182245457943437E-2</c:v>
                </c:pt>
                <c:pt idx="310">
                  <c:v>6.2234156819521338E-2</c:v>
                </c:pt>
                <c:pt idx="311">
                  <c:v>6.3218280008218455E-2</c:v>
                </c:pt>
                <c:pt idx="312">
                  <c:v>6.3613919074581513E-2</c:v>
                </c:pt>
                <c:pt idx="313">
                  <c:v>6.775840619367203E-2</c:v>
                </c:pt>
                <c:pt idx="314">
                  <c:v>8.1256804869411045E-2</c:v>
                </c:pt>
              </c:numCache>
            </c:numRef>
          </c:xVal>
          <c:yVal>
            <c:numRef>
              <c:f>Sheet1!$D$5:$D$319</c:f>
              <c:numCache>
                <c:formatCode>0</c:formatCode>
                <c:ptCount val="315"/>
                <c:pt idx="0">
                  <c:v>8257.3688693640215</c:v>
                </c:pt>
                <c:pt idx="1">
                  <c:v>8716.838828595668</c:v>
                </c:pt>
                <c:pt idx="2">
                  <c:v>29879.05437388867</c:v>
                </c:pt>
                <c:pt idx="3">
                  <c:v>2806.084364752599</c:v>
                </c:pt>
                <c:pt idx="4">
                  <c:v>16586.385914675586</c:v>
                </c:pt>
                <c:pt idx="5">
                  <c:v>24914.38676477606</c:v>
                </c:pt>
                <c:pt idx="6">
                  <c:v>4541.0898011528743</c:v>
                </c:pt>
                <c:pt idx="7">
                  <c:v>6307.8269294110232</c:v>
                </c:pt>
                <c:pt idx="8">
                  <c:v>3612.6777215298057</c:v>
                </c:pt>
                <c:pt idx="9">
                  <c:v>20071.367824352121</c:v>
                </c:pt>
                <c:pt idx="10">
                  <c:v>1976.1080431801461</c:v>
                </c:pt>
                <c:pt idx="11">
                  <c:v>16272.889541046465</c:v>
                </c:pt>
                <c:pt idx="12">
                  <c:v>4396.9479158037066</c:v>
                </c:pt>
                <c:pt idx="13">
                  <c:v>20956.425390463352</c:v>
                </c:pt>
                <c:pt idx="14">
                  <c:v>16624.596583784722</c:v>
                </c:pt>
                <c:pt idx="15">
                  <c:v>7579.5115495157743</c:v>
                </c:pt>
                <c:pt idx="16">
                  <c:v>5474.79101494924</c:v>
                </c:pt>
                <c:pt idx="17">
                  <c:v>2908.8194899685018</c:v>
                </c:pt>
                <c:pt idx="18">
                  <c:v>4961.2810127671864</c:v>
                </c:pt>
                <c:pt idx="19">
                  <c:v>23511.93307497519</c:v>
                </c:pt>
                <c:pt idx="20">
                  <c:v>19672.161331064101</c:v>
                </c:pt>
                <c:pt idx="21">
                  <c:v>21387.421555744921</c:v>
                </c:pt>
                <c:pt idx="22">
                  <c:v>15470.849853456964</c:v>
                </c:pt>
                <c:pt idx="23">
                  <c:v>19102.793406274861</c:v>
                </c:pt>
                <c:pt idx="24">
                  <c:v>22881.112267054996</c:v>
                </c:pt>
                <c:pt idx="25">
                  <c:v>18985.598298732821</c:v>
                </c:pt>
                <c:pt idx="26">
                  <c:v>21602.961218748951</c:v>
                </c:pt>
                <c:pt idx="27">
                  <c:v>16940.41515277393</c:v>
                </c:pt>
                <c:pt idx="28">
                  <c:v>22023.485154668073</c:v>
                </c:pt>
                <c:pt idx="29">
                  <c:v>28767.62483848392</c:v>
                </c:pt>
                <c:pt idx="30">
                  <c:v>18752.966527331857</c:v>
                </c:pt>
                <c:pt idx="31">
                  <c:v>15290.634072739751</c:v>
                </c:pt>
                <c:pt idx="32">
                  <c:v>2770.7077864741718</c:v>
                </c:pt>
                <c:pt idx="33">
                  <c:v>21348.388515299521</c:v>
                </c:pt>
                <c:pt idx="34">
                  <c:v>17655.570426711001</c:v>
                </c:pt>
                <c:pt idx="35">
                  <c:v>18767.434764411901</c:v>
                </c:pt>
                <c:pt idx="36">
                  <c:v>11787.562691181949</c:v>
                </c:pt>
                <c:pt idx="37">
                  <c:v>18530.949878705756</c:v>
                </c:pt>
                <c:pt idx="38">
                  <c:v>22841.82040897269</c:v>
                </c:pt>
                <c:pt idx="39">
                  <c:v>23192.860885511171</c:v>
                </c:pt>
                <c:pt idx="40">
                  <c:v>14933.120183634815</c:v>
                </c:pt>
                <c:pt idx="41">
                  <c:v>19102.600403149219</c:v>
                </c:pt>
                <c:pt idx="42">
                  <c:v>21232.814863761421</c:v>
                </c:pt>
                <c:pt idx="43">
                  <c:v>19504.628435386257</c:v>
                </c:pt>
                <c:pt idx="44">
                  <c:v>20733.576916374896</c:v>
                </c:pt>
                <c:pt idx="45">
                  <c:v>20320.970957110356</c:v>
                </c:pt>
                <c:pt idx="46">
                  <c:v>2790.9553377950315</c:v>
                </c:pt>
                <c:pt idx="47">
                  <c:v>22320.736840201451</c:v>
                </c:pt>
                <c:pt idx="48">
                  <c:v>18746.333415199166</c:v>
                </c:pt>
                <c:pt idx="49">
                  <c:v>22366.74429688837</c:v>
                </c:pt>
                <c:pt idx="50">
                  <c:v>16890.428170859021</c:v>
                </c:pt>
                <c:pt idx="51">
                  <c:v>14977.549215879906</c:v>
                </c:pt>
                <c:pt idx="52">
                  <c:v>29392.284315273351</c:v>
                </c:pt>
                <c:pt idx="53">
                  <c:v>6719.9388382413917</c:v>
                </c:pt>
                <c:pt idx="54">
                  <c:v>17986.66971688543</c:v>
                </c:pt>
                <c:pt idx="55">
                  <c:v>2319.9100062925677</c:v>
                </c:pt>
                <c:pt idx="56">
                  <c:v>15344.317375275396</c:v>
                </c:pt>
                <c:pt idx="57">
                  <c:v>26794.613960684896</c:v>
                </c:pt>
                <c:pt idx="58">
                  <c:v>2918.266371583803</c:v>
                </c:pt>
                <c:pt idx="59">
                  <c:v>18926.12870942357</c:v>
                </c:pt>
                <c:pt idx="60">
                  <c:v>24469.763978324358</c:v>
                </c:pt>
                <c:pt idx="61">
                  <c:v>25407.829511671629</c:v>
                </c:pt>
                <c:pt idx="62">
                  <c:v>19012.303775697717</c:v>
                </c:pt>
                <c:pt idx="63">
                  <c:v>14266.331268324915</c:v>
                </c:pt>
                <c:pt idx="64">
                  <c:v>17962.848093257551</c:v>
                </c:pt>
                <c:pt idx="65">
                  <c:v>19270.54951033428</c:v>
                </c:pt>
                <c:pt idx="66">
                  <c:v>14520.898696098164</c:v>
                </c:pt>
                <c:pt idx="67">
                  <c:v>19111.087135702168</c:v>
                </c:pt>
                <c:pt idx="68">
                  <c:v>20675.339408759857</c:v>
                </c:pt>
                <c:pt idx="69">
                  <c:v>21169.628888843621</c:v>
                </c:pt>
                <c:pt idx="70">
                  <c:v>14231.26711733451</c:v>
                </c:pt>
                <c:pt idx="71">
                  <c:v>23487.58750572797</c:v>
                </c:pt>
                <c:pt idx="72">
                  <c:v>22920.913392847266</c:v>
                </c:pt>
                <c:pt idx="73">
                  <c:v>20750.690303884297</c:v>
                </c:pt>
                <c:pt idx="74">
                  <c:v>16979.996436641341</c:v>
                </c:pt>
                <c:pt idx="75">
                  <c:v>18927.498660751051</c:v>
                </c:pt>
                <c:pt idx="76">
                  <c:v>2413.6726970407017</c:v>
                </c:pt>
                <c:pt idx="77">
                  <c:v>23409.95683553056</c:v>
                </c:pt>
                <c:pt idx="78">
                  <c:v>19526.060141240301</c:v>
                </c:pt>
                <c:pt idx="79">
                  <c:v>3094.6929712060901</c:v>
                </c:pt>
                <c:pt idx="80">
                  <c:v>25036.13987558959</c:v>
                </c:pt>
                <c:pt idx="81">
                  <c:v>11168.000770755954</c:v>
                </c:pt>
                <c:pt idx="82">
                  <c:v>5300.3357625082608</c:v>
                </c:pt>
                <c:pt idx="83">
                  <c:v>16581.48051406872</c:v>
                </c:pt>
                <c:pt idx="84">
                  <c:v>18746.180816175656</c:v>
                </c:pt>
                <c:pt idx="85">
                  <c:v>23334.406890065013</c:v>
                </c:pt>
                <c:pt idx="86">
                  <c:v>18930.84502515932</c:v>
                </c:pt>
                <c:pt idx="87">
                  <c:v>17901.780273674322</c:v>
                </c:pt>
                <c:pt idx="88">
                  <c:v>20572.195526723859</c:v>
                </c:pt>
                <c:pt idx="89">
                  <c:v>13647.910962085449</c:v>
                </c:pt>
                <c:pt idx="90">
                  <c:v>25020.51012325412</c:v>
                </c:pt>
                <c:pt idx="91">
                  <c:v>19913.17606680443</c:v>
                </c:pt>
                <c:pt idx="92">
                  <c:v>5768.1720020989314</c:v>
                </c:pt>
                <c:pt idx="93">
                  <c:v>17854.238820701521</c:v>
                </c:pt>
                <c:pt idx="94">
                  <c:v>20067.06270503618</c:v>
                </c:pt>
                <c:pt idx="95">
                  <c:v>25300.7894931603</c:v>
                </c:pt>
                <c:pt idx="96">
                  <c:v>28198.678172027536</c:v>
                </c:pt>
                <c:pt idx="97">
                  <c:v>14470.668503402509</c:v>
                </c:pt>
                <c:pt idx="98">
                  <c:v>22265.609630540781</c:v>
                </c:pt>
                <c:pt idx="99">
                  <c:v>2988.2302396217547</c:v>
                </c:pt>
                <c:pt idx="100">
                  <c:v>3684.8395138547307</c:v>
                </c:pt>
                <c:pt idx="101">
                  <c:v>22547.853848826657</c:v>
                </c:pt>
                <c:pt idx="102">
                  <c:v>26893.120301608957</c:v>
                </c:pt>
                <c:pt idx="103">
                  <c:v>19694.723388273371</c:v>
                </c:pt>
                <c:pt idx="104">
                  <c:v>19190.476746491557</c:v>
                </c:pt>
                <c:pt idx="105">
                  <c:v>21178.8924270262</c:v>
                </c:pt>
                <c:pt idx="106">
                  <c:v>22782.687359480697</c:v>
                </c:pt>
                <c:pt idx="107">
                  <c:v>19335.062767304618</c:v>
                </c:pt>
                <c:pt idx="108">
                  <c:v>19648.351711045496</c:v>
                </c:pt>
                <c:pt idx="109">
                  <c:v>22696.327106654091</c:v>
                </c:pt>
                <c:pt idx="110">
                  <c:v>24776.143430587996</c:v>
                </c:pt>
                <c:pt idx="111">
                  <c:v>26843.572394990821</c:v>
                </c:pt>
                <c:pt idx="112">
                  <c:v>1723.2717588214471</c:v>
                </c:pt>
                <c:pt idx="113">
                  <c:v>19662.314128059417</c:v>
                </c:pt>
                <c:pt idx="114">
                  <c:v>16972.76027880927</c:v>
                </c:pt>
                <c:pt idx="115">
                  <c:v>16862.214861459917</c:v>
                </c:pt>
                <c:pt idx="116">
                  <c:v>22552.559204334342</c:v>
                </c:pt>
                <c:pt idx="117">
                  <c:v>18437.424209627359</c:v>
                </c:pt>
                <c:pt idx="118">
                  <c:v>20348.971676438789</c:v>
                </c:pt>
                <c:pt idx="119">
                  <c:v>22782.687359480697</c:v>
                </c:pt>
                <c:pt idx="120">
                  <c:v>9243.6203624492755</c:v>
                </c:pt>
                <c:pt idx="121">
                  <c:v>18932.765980693432</c:v>
                </c:pt>
                <c:pt idx="122">
                  <c:v>17854.81578008223</c:v>
                </c:pt>
                <c:pt idx="123">
                  <c:v>19847.41732183603</c:v>
                </c:pt>
                <c:pt idx="124">
                  <c:v>20752.767357654971</c:v>
                </c:pt>
                <c:pt idx="125">
                  <c:v>20118.804390099631</c:v>
                </c:pt>
                <c:pt idx="126">
                  <c:v>6408.5868957647144</c:v>
                </c:pt>
                <c:pt idx="127">
                  <c:v>20130.647379310296</c:v>
                </c:pt>
                <c:pt idx="128">
                  <c:v>20777.576611026718</c:v>
                </c:pt>
                <c:pt idx="129">
                  <c:v>14098.439520815346</c:v>
                </c:pt>
                <c:pt idx="130">
                  <c:v>20608.53889769076</c:v>
                </c:pt>
                <c:pt idx="131">
                  <c:v>16488.46057461762</c:v>
                </c:pt>
                <c:pt idx="132">
                  <c:v>1500.5365135146781</c:v>
                </c:pt>
                <c:pt idx="133">
                  <c:v>13536.15337059537</c:v>
                </c:pt>
                <c:pt idx="134">
                  <c:v>20121.50674214086</c:v>
                </c:pt>
                <c:pt idx="135">
                  <c:v>6486.1597654559455</c:v>
                </c:pt>
                <c:pt idx="136">
                  <c:v>27847.600780551318</c:v>
                </c:pt>
                <c:pt idx="137">
                  <c:v>16903.178977492214</c:v>
                </c:pt>
                <c:pt idx="138">
                  <c:v>23858.775584223742</c:v>
                </c:pt>
                <c:pt idx="139">
                  <c:v>16942.769938934482</c:v>
                </c:pt>
                <c:pt idx="140">
                  <c:v>18148.603496754251</c:v>
                </c:pt>
                <c:pt idx="141">
                  <c:v>16891.144393341357</c:v>
                </c:pt>
                <c:pt idx="142">
                  <c:v>22612.090750309657</c:v>
                </c:pt>
                <c:pt idx="143">
                  <c:v>20294.618125081372</c:v>
                </c:pt>
                <c:pt idx="144">
                  <c:v>24909.05947504285</c:v>
                </c:pt>
                <c:pt idx="145">
                  <c:v>7840.2701885502374</c:v>
                </c:pt>
                <c:pt idx="146">
                  <c:v>18202.375506743017</c:v>
                </c:pt>
                <c:pt idx="147">
                  <c:v>20481.405808018091</c:v>
                </c:pt>
                <c:pt idx="148">
                  <c:v>19564.346425210151</c:v>
                </c:pt>
                <c:pt idx="149">
                  <c:v>28700.049782859718</c:v>
                </c:pt>
                <c:pt idx="150">
                  <c:v>18605.876271643257</c:v>
                </c:pt>
                <c:pt idx="151">
                  <c:v>30407.803622034957</c:v>
                </c:pt>
                <c:pt idx="152">
                  <c:v>18670.867128198621</c:v>
                </c:pt>
                <c:pt idx="153">
                  <c:v>10710.810623751024</c:v>
                </c:pt>
                <c:pt idx="154">
                  <c:v>24278.520367931371</c:v>
                </c:pt>
                <c:pt idx="155">
                  <c:v>3938.9643009394022</c:v>
                </c:pt>
                <c:pt idx="156">
                  <c:v>10827.55574411757</c:v>
                </c:pt>
                <c:pt idx="157">
                  <c:v>25601.479709502011</c:v>
                </c:pt>
                <c:pt idx="158">
                  <c:v>28917.470921585897</c:v>
                </c:pt>
                <c:pt idx="159">
                  <c:v>24907.51297254107</c:v>
                </c:pt>
                <c:pt idx="160">
                  <c:v>16353.336687648603</c:v>
                </c:pt>
                <c:pt idx="161">
                  <c:v>28819.737794147961</c:v>
                </c:pt>
                <c:pt idx="162">
                  <c:v>20081.62537929097</c:v>
                </c:pt>
                <c:pt idx="163">
                  <c:v>15993.544817820266</c:v>
                </c:pt>
                <c:pt idx="164">
                  <c:v>3274.6419408201</c:v>
                </c:pt>
                <c:pt idx="165">
                  <c:v>20941.66211831056</c:v>
                </c:pt>
                <c:pt idx="166">
                  <c:v>20855.581519302516</c:v>
                </c:pt>
                <c:pt idx="167">
                  <c:v>6135.3777838477954</c:v>
                </c:pt>
                <c:pt idx="168">
                  <c:v>2209.9686571936427</c:v>
                </c:pt>
                <c:pt idx="169">
                  <c:v>22878.693719222301</c:v>
                </c:pt>
                <c:pt idx="170">
                  <c:v>15268.076092479769</c:v>
                </c:pt>
                <c:pt idx="171">
                  <c:v>16984.10487098448</c:v>
                </c:pt>
                <c:pt idx="172">
                  <c:v>19247.160602098898</c:v>
                </c:pt>
                <c:pt idx="173">
                  <c:v>22437.495126761361</c:v>
                </c:pt>
                <c:pt idx="174">
                  <c:v>1487.0702811323658</c:v>
                </c:pt>
                <c:pt idx="175">
                  <c:v>26623.677007897419</c:v>
                </c:pt>
                <c:pt idx="176">
                  <c:v>23496.248853266192</c:v>
                </c:pt>
                <c:pt idx="177">
                  <c:v>17344.55290375722</c:v>
                </c:pt>
                <c:pt idx="178">
                  <c:v>21977.23881646882</c:v>
                </c:pt>
                <c:pt idx="179">
                  <c:v>19429.632855215801</c:v>
                </c:pt>
                <c:pt idx="180">
                  <c:v>15683.371454735265</c:v>
                </c:pt>
                <c:pt idx="181">
                  <c:v>8981.2464433847363</c:v>
                </c:pt>
                <c:pt idx="182">
                  <c:v>18065.752129680171</c:v>
                </c:pt>
                <c:pt idx="183">
                  <c:v>18455.776671059317</c:v>
                </c:pt>
                <c:pt idx="184">
                  <c:v>2140.5632563560612</c:v>
                </c:pt>
                <c:pt idx="185">
                  <c:v>25700.46334937221</c:v>
                </c:pt>
                <c:pt idx="186">
                  <c:v>21056.726195883832</c:v>
                </c:pt>
                <c:pt idx="187">
                  <c:v>3800.791102264905</c:v>
                </c:pt>
                <c:pt idx="188">
                  <c:v>14387.755014233384</c:v>
                </c:pt>
                <c:pt idx="189">
                  <c:v>14683.253101954109</c:v>
                </c:pt>
                <c:pt idx="190">
                  <c:v>12344.40108143496</c:v>
                </c:pt>
                <c:pt idx="191">
                  <c:v>14933.517913315609</c:v>
                </c:pt>
                <c:pt idx="192">
                  <c:v>21171.790273456842</c:v>
                </c:pt>
                <c:pt idx="193">
                  <c:v>10234.409254407396</c:v>
                </c:pt>
                <c:pt idx="194">
                  <c:v>21843.214786714121</c:v>
                </c:pt>
                <c:pt idx="195">
                  <c:v>17215.314002471696</c:v>
                </c:pt>
                <c:pt idx="196">
                  <c:v>22696.176499416619</c:v>
                </c:pt>
                <c:pt idx="197">
                  <c:v>18526.940978055256</c:v>
                </c:pt>
                <c:pt idx="198">
                  <c:v>7751.6562015644631</c:v>
                </c:pt>
                <c:pt idx="199">
                  <c:v>17812.622902122181</c:v>
                </c:pt>
                <c:pt idx="200">
                  <c:v>21862.174738895479</c:v>
                </c:pt>
                <c:pt idx="201">
                  <c:v>21401.91842860312</c:v>
                </c:pt>
                <c:pt idx="202">
                  <c:v>21401.91842860312</c:v>
                </c:pt>
                <c:pt idx="203">
                  <c:v>14274.58176371523</c:v>
                </c:pt>
                <c:pt idx="204">
                  <c:v>19560.893187432957</c:v>
                </c:pt>
                <c:pt idx="205">
                  <c:v>13841.87714753728</c:v>
                </c:pt>
                <c:pt idx="206">
                  <c:v>8354.4082192285623</c:v>
                </c:pt>
                <c:pt idx="207">
                  <c:v>22552.559204334342</c:v>
                </c:pt>
                <c:pt idx="208">
                  <c:v>5343.2086387093914</c:v>
                </c:pt>
                <c:pt idx="209">
                  <c:v>20242.44477927675</c:v>
                </c:pt>
                <c:pt idx="210">
                  <c:v>6060.5063637594685</c:v>
                </c:pt>
                <c:pt idx="211">
                  <c:v>16793.512263945602</c:v>
                </c:pt>
                <c:pt idx="212">
                  <c:v>15794.364578902785</c:v>
                </c:pt>
                <c:pt idx="213">
                  <c:v>9361.4769651403658</c:v>
                </c:pt>
                <c:pt idx="214">
                  <c:v>12544.74346393881</c:v>
                </c:pt>
                <c:pt idx="215">
                  <c:v>23242.9436697733</c:v>
                </c:pt>
                <c:pt idx="216">
                  <c:v>23616.69119758084</c:v>
                </c:pt>
                <c:pt idx="217">
                  <c:v>14680.116332338142</c:v>
                </c:pt>
                <c:pt idx="218">
                  <c:v>16174.78074462935</c:v>
                </c:pt>
                <c:pt idx="219">
                  <c:v>18746.54374266692</c:v>
                </c:pt>
                <c:pt idx="220">
                  <c:v>12688.33147554055</c:v>
                </c:pt>
                <c:pt idx="221">
                  <c:v>28928.900159287859</c:v>
                </c:pt>
                <c:pt idx="222">
                  <c:v>16308.91081533181</c:v>
                </c:pt>
                <c:pt idx="223">
                  <c:v>27133.84209056192</c:v>
                </c:pt>
                <c:pt idx="224">
                  <c:v>13923.895548861805</c:v>
                </c:pt>
                <c:pt idx="225">
                  <c:v>11644.551961706069</c:v>
                </c:pt>
                <c:pt idx="226">
                  <c:v>12051.88644075933</c:v>
                </c:pt>
                <c:pt idx="227">
                  <c:v>4434.3707450313295</c:v>
                </c:pt>
                <c:pt idx="228">
                  <c:v>19657.549042909697</c:v>
                </c:pt>
                <c:pt idx="229">
                  <c:v>23300.042729352917</c:v>
                </c:pt>
                <c:pt idx="230">
                  <c:v>18044.063890043581</c:v>
                </c:pt>
                <c:pt idx="231">
                  <c:v>4426.6859729400667</c:v>
                </c:pt>
                <c:pt idx="232">
                  <c:v>21053.644788099162</c:v>
                </c:pt>
                <c:pt idx="233">
                  <c:v>19861.249722538018</c:v>
                </c:pt>
                <c:pt idx="234">
                  <c:v>16737.418492303921</c:v>
                </c:pt>
                <c:pt idx="235">
                  <c:v>13353.813061755474</c:v>
                </c:pt>
                <c:pt idx="236">
                  <c:v>11714.112689946529</c:v>
                </c:pt>
                <c:pt idx="237">
                  <c:v>8891.3522778599508</c:v>
                </c:pt>
                <c:pt idx="238">
                  <c:v>14046.036806015005</c:v>
                </c:pt>
                <c:pt idx="239">
                  <c:v>16466.442451287461</c:v>
                </c:pt>
                <c:pt idx="240">
                  <c:v>2655.4167192442351</c:v>
                </c:pt>
                <c:pt idx="241">
                  <c:v>7591.8614563228912</c:v>
                </c:pt>
                <c:pt idx="242">
                  <c:v>13428.49679630275</c:v>
                </c:pt>
                <c:pt idx="243">
                  <c:v>13348.817927278644</c:v>
                </c:pt>
                <c:pt idx="244">
                  <c:v>17297.03282057805</c:v>
                </c:pt>
                <c:pt idx="245">
                  <c:v>14589.2785209625</c:v>
                </c:pt>
                <c:pt idx="246">
                  <c:v>23979.14132229544</c:v>
                </c:pt>
                <c:pt idx="247">
                  <c:v>7898.4600400042682</c:v>
                </c:pt>
                <c:pt idx="248">
                  <c:v>5948.9523263158544</c:v>
                </c:pt>
                <c:pt idx="249">
                  <c:v>7284.9849560695329</c:v>
                </c:pt>
                <c:pt idx="250">
                  <c:v>13214.313042303886</c:v>
                </c:pt>
                <c:pt idx="251">
                  <c:v>15979.917286735164</c:v>
                </c:pt>
                <c:pt idx="252">
                  <c:v>17078.12963340824</c:v>
                </c:pt>
                <c:pt idx="253">
                  <c:v>8371.0207440248669</c:v>
                </c:pt>
                <c:pt idx="254">
                  <c:v>15046.77799295606</c:v>
                </c:pt>
                <c:pt idx="255">
                  <c:v>20252.36270241865</c:v>
                </c:pt>
                <c:pt idx="256">
                  <c:v>14188.86767352451</c:v>
                </c:pt>
                <c:pt idx="257">
                  <c:v>7636.7533984394295</c:v>
                </c:pt>
                <c:pt idx="258">
                  <c:v>20266.2655719047</c:v>
                </c:pt>
                <c:pt idx="259">
                  <c:v>13700.918786737029</c:v>
                </c:pt>
                <c:pt idx="260">
                  <c:v>15249.022169471769</c:v>
                </c:pt>
                <c:pt idx="261">
                  <c:v>8284.1007404367538</c:v>
                </c:pt>
                <c:pt idx="262">
                  <c:v>13735.66558207832</c:v>
                </c:pt>
                <c:pt idx="263">
                  <c:v>20596.46988559133</c:v>
                </c:pt>
                <c:pt idx="264">
                  <c:v>3367.8695154399561</c:v>
                </c:pt>
                <c:pt idx="265">
                  <c:v>1914.2608619932666</c:v>
                </c:pt>
                <c:pt idx="266">
                  <c:v>19445.829109859817</c:v>
                </c:pt>
                <c:pt idx="267">
                  <c:v>3487.6959979022072</c:v>
                </c:pt>
                <c:pt idx="268">
                  <c:v>9488.8660490288694</c:v>
                </c:pt>
                <c:pt idx="269">
                  <c:v>20275.655924480696</c:v>
                </c:pt>
                <c:pt idx="270">
                  <c:v>7275.8188495008944</c:v>
                </c:pt>
                <c:pt idx="271">
                  <c:v>6086.5993861005218</c:v>
                </c:pt>
                <c:pt idx="272">
                  <c:v>20404.9912182511</c:v>
                </c:pt>
                <c:pt idx="273">
                  <c:v>12623.668779045589</c:v>
                </c:pt>
                <c:pt idx="274">
                  <c:v>5655.1920719939599</c:v>
                </c:pt>
                <c:pt idx="275">
                  <c:v>6284.4009358024896</c:v>
                </c:pt>
                <c:pt idx="276">
                  <c:v>6365.4174906349726</c:v>
                </c:pt>
                <c:pt idx="277">
                  <c:v>14627.113920334124</c:v>
                </c:pt>
                <c:pt idx="278">
                  <c:v>10621.83795216099</c:v>
                </c:pt>
                <c:pt idx="279">
                  <c:v>9193.7011497805852</c:v>
                </c:pt>
                <c:pt idx="280">
                  <c:v>18238.469484597921</c:v>
                </c:pt>
                <c:pt idx="281">
                  <c:v>7461.0023242508933</c:v>
                </c:pt>
                <c:pt idx="282">
                  <c:v>6407.1084914794919</c:v>
                </c:pt>
                <c:pt idx="283">
                  <c:v>10418.978351883487</c:v>
                </c:pt>
                <c:pt idx="284">
                  <c:v>7766.6490722087183</c:v>
                </c:pt>
                <c:pt idx="285">
                  <c:v>2330.4979289009161</c:v>
                </c:pt>
                <c:pt idx="286">
                  <c:v>12479.375892739035</c:v>
                </c:pt>
                <c:pt idx="287">
                  <c:v>16855.284344552561</c:v>
                </c:pt>
                <c:pt idx="288">
                  <c:v>6935.4901830329945</c:v>
                </c:pt>
                <c:pt idx="289">
                  <c:v>9924.471162457121</c:v>
                </c:pt>
                <c:pt idx="290">
                  <c:v>13956.15005608259</c:v>
                </c:pt>
                <c:pt idx="291">
                  <c:v>6430.4672791866324</c:v>
                </c:pt>
                <c:pt idx="292">
                  <c:v>6938.7426724606048</c:v>
                </c:pt>
                <c:pt idx="293">
                  <c:v>5312.7936395266424</c:v>
                </c:pt>
                <c:pt idx="294">
                  <c:v>7166.4169323913184</c:v>
                </c:pt>
                <c:pt idx="295">
                  <c:v>16506.2226966325</c:v>
                </c:pt>
                <c:pt idx="296">
                  <c:v>5865.1254805015078</c:v>
                </c:pt>
                <c:pt idx="297">
                  <c:v>3211.820031917091</c:v>
                </c:pt>
                <c:pt idx="298">
                  <c:v>7829.701727510952</c:v>
                </c:pt>
                <c:pt idx="299">
                  <c:v>6324.3178515046384</c:v>
                </c:pt>
                <c:pt idx="300">
                  <c:v>6633.8957088390298</c:v>
                </c:pt>
                <c:pt idx="301">
                  <c:v>5967.7267378988299</c:v>
                </c:pt>
                <c:pt idx="302">
                  <c:v>15650.608720856355</c:v>
                </c:pt>
                <c:pt idx="303">
                  <c:v>9293.352143612603</c:v>
                </c:pt>
                <c:pt idx="304">
                  <c:v>7896.1572875978954</c:v>
                </c:pt>
                <c:pt idx="305">
                  <c:v>6860.6829261986422</c:v>
                </c:pt>
                <c:pt idx="306">
                  <c:v>14801.66631550176</c:v>
                </c:pt>
                <c:pt idx="307">
                  <c:v>14128.327626529015</c:v>
                </c:pt>
                <c:pt idx="308">
                  <c:v>12502.567562518105</c:v>
                </c:pt>
                <c:pt idx="309">
                  <c:v>3185.1280967281027</c:v>
                </c:pt>
                <c:pt idx="310">
                  <c:v>15255.965940380644</c:v>
                </c:pt>
                <c:pt idx="311">
                  <c:v>17013.371571385363</c:v>
                </c:pt>
                <c:pt idx="312">
                  <c:v>13658.666394186535</c:v>
                </c:pt>
                <c:pt idx="313">
                  <c:v>14937.048073728709</c:v>
                </c:pt>
                <c:pt idx="314">
                  <c:v>19084.720535488756</c:v>
                </c:pt>
              </c:numCache>
            </c:numRef>
          </c:yVal>
        </c:ser>
        <c:ser>
          <c:idx val="3"/>
          <c:order val="1"/>
          <c:tx>
            <c:v>Predominantly Urban</c:v>
          </c:tx>
          <c:spPr>
            <a:ln w="28575">
              <a:noFill/>
            </a:ln>
          </c:spPr>
          <c:marker>
            <c:symbol val="circle"/>
            <c:size val="5"/>
            <c:spPr>
              <a:solidFill>
                <a:srgbClr val="00B0F0"/>
              </a:solidFill>
            </c:spPr>
          </c:marker>
          <c:xVal>
            <c:numRef>
              <c:f>Sheet1!$E$321:$E$557</c:f>
              <c:numCache>
                <c:formatCode>0.00%</c:formatCode>
                <c:ptCount val="237"/>
                <c:pt idx="0">
                  <c:v>-2.1535893689793528E-2</c:v>
                </c:pt>
                <c:pt idx="1">
                  <c:v>-2.0687237590572616E-2</c:v>
                </c:pt>
                <c:pt idx="2">
                  <c:v>-1.5156156671515406E-2</c:v>
                </c:pt>
                <c:pt idx="3">
                  <c:v>-1.4026720845437411E-2</c:v>
                </c:pt>
                <c:pt idx="4">
                  <c:v>-8.7171921340424528E-3</c:v>
                </c:pt>
                <c:pt idx="5">
                  <c:v>-8.1933872436390533E-3</c:v>
                </c:pt>
                <c:pt idx="6">
                  <c:v>-6.2569895242532642E-3</c:v>
                </c:pt>
                <c:pt idx="7">
                  <c:v>-4.7184475849889919E-3</c:v>
                </c:pt>
                <c:pt idx="8">
                  <c:v>-3.6554909622849218E-3</c:v>
                </c:pt>
                <c:pt idx="9">
                  <c:v>-2.8386637306032601E-3</c:v>
                </c:pt>
                <c:pt idx="10">
                  <c:v>-2.8316165863342402E-3</c:v>
                </c:pt>
                <c:pt idx="11">
                  <c:v>-2.7573998794575821E-3</c:v>
                </c:pt>
                <c:pt idx="12">
                  <c:v>-2.1279368284048612E-3</c:v>
                </c:pt>
                <c:pt idx="13">
                  <c:v>-1.3827239725247109E-3</c:v>
                </c:pt>
                <c:pt idx="14">
                  <c:v>-1.3191692765619511E-3</c:v>
                </c:pt>
                <c:pt idx="15">
                  <c:v>-1.1405107240227811E-3</c:v>
                </c:pt>
                <c:pt idx="16">
                  <c:v>-5.2261842621526033E-4</c:v>
                </c:pt>
                <c:pt idx="17">
                  <c:v>-2.0679802903456334E-4</c:v>
                </c:pt>
                <c:pt idx="18">
                  <c:v>1.7736947278912513E-4</c:v>
                </c:pt>
                <c:pt idx="19">
                  <c:v>2.5773302113974345E-4</c:v>
                </c:pt>
                <c:pt idx="20">
                  <c:v>3.6667803419199537E-4</c:v>
                </c:pt>
                <c:pt idx="21">
                  <c:v>7.418638555756245E-4</c:v>
                </c:pt>
                <c:pt idx="22">
                  <c:v>1.0503607626750607E-3</c:v>
                </c:pt>
                <c:pt idx="23">
                  <c:v>1.4726827026603311E-3</c:v>
                </c:pt>
                <c:pt idx="24">
                  <c:v>1.8853979618449613E-3</c:v>
                </c:pt>
                <c:pt idx="25">
                  <c:v>2.0647500557586817E-3</c:v>
                </c:pt>
                <c:pt idx="26">
                  <c:v>2.477634771641563E-3</c:v>
                </c:pt>
                <c:pt idx="27">
                  <c:v>2.5202841619134326E-3</c:v>
                </c:pt>
                <c:pt idx="28">
                  <c:v>2.9968475126940209E-3</c:v>
                </c:pt>
                <c:pt idx="29">
                  <c:v>3.059534165537974E-3</c:v>
                </c:pt>
                <c:pt idx="30">
                  <c:v>3.1879596611932423E-3</c:v>
                </c:pt>
                <c:pt idx="31">
                  <c:v>3.2577197070398339E-3</c:v>
                </c:pt>
                <c:pt idx="32">
                  <c:v>3.4204725034412413E-3</c:v>
                </c:pt>
                <c:pt idx="33">
                  <c:v>3.9366563089022815E-3</c:v>
                </c:pt>
                <c:pt idx="34">
                  <c:v>4.1855024498069805E-3</c:v>
                </c:pt>
                <c:pt idx="35">
                  <c:v>4.3945827454923226E-3</c:v>
                </c:pt>
                <c:pt idx="36">
                  <c:v>4.4290679817734048E-3</c:v>
                </c:pt>
                <c:pt idx="37">
                  <c:v>4.6173301346643918E-3</c:v>
                </c:pt>
                <c:pt idx="38">
                  <c:v>4.6320856768204697E-3</c:v>
                </c:pt>
                <c:pt idx="39">
                  <c:v>4.9362701816687247E-3</c:v>
                </c:pt>
                <c:pt idx="40">
                  <c:v>4.9841788408120412E-3</c:v>
                </c:pt>
                <c:pt idx="41">
                  <c:v>5.1369118472393005E-3</c:v>
                </c:pt>
                <c:pt idx="42">
                  <c:v>5.3027594311214924E-3</c:v>
                </c:pt>
                <c:pt idx="43">
                  <c:v>5.3584949313185701E-3</c:v>
                </c:pt>
                <c:pt idx="44">
                  <c:v>5.3924904832074634E-3</c:v>
                </c:pt>
                <c:pt idx="45">
                  <c:v>5.64787635785225E-3</c:v>
                </c:pt>
                <c:pt idx="46">
                  <c:v>6.0328905929845538E-3</c:v>
                </c:pt>
                <c:pt idx="47">
                  <c:v>6.5200338936064525E-3</c:v>
                </c:pt>
                <c:pt idx="48">
                  <c:v>7.0268750201649922E-3</c:v>
                </c:pt>
                <c:pt idx="49">
                  <c:v>7.4015671607779348E-3</c:v>
                </c:pt>
                <c:pt idx="50">
                  <c:v>7.5772134942518575E-3</c:v>
                </c:pt>
                <c:pt idx="51">
                  <c:v>7.7630674496039281E-3</c:v>
                </c:pt>
                <c:pt idx="52">
                  <c:v>7.9139781035138732E-3</c:v>
                </c:pt>
                <c:pt idx="53">
                  <c:v>8.1097453618912546E-3</c:v>
                </c:pt>
                <c:pt idx="54">
                  <c:v>8.1506411577493172E-3</c:v>
                </c:pt>
                <c:pt idx="55">
                  <c:v>8.3131519703807527E-3</c:v>
                </c:pt>
                <c:pt idx="56">
                  <c:v>8.7694300805468348E-3</c:v>
                </c:pt>
                <c:pt idx="57">
                  <c:v>8.9395595013104772E-3</c:v>
                </c:pt>
                <c:pt idx="58">
                  <c:v>8.9814340593183124E-3</c:v>
                </c:pt>
                <c:pt idx="59">
                  <c:v>9.4179855600114021E-3</c:v>
                </c:pt>
                <c:pt idx="60">
                  <c:v>9.5262141311256866E-3</c:v>
                </c:pt>
                <c:pt idx="61">
                  <c:v>9.5286169416044526E-3</c:v>
                </c:pt>
                <c:pt idx="62">
                  <c:v>9.5361523782643114E-3</c:v>
                </c:pt>
                <c:pt idx="63">
                  <c:v>9.6570182761974727E-3</c:v>
                </c:pt>
                <c:pt idx="64">
                  <c:v>9.8867900594971237E-3</c:v>
                </c:pt>
                <c:pt idx="65">
                  <c:v>9.9714338884780741E-3</c:v>
                </c:pt>
                <c:pt idx="66">
                  <c:v>1.0021032331120103E-2</c:v>
                </c:pt>
                <c:pt idx="67">
                  <c:v>1.0297275559009202E-2</c:v>
                </c:pt>
                <c:pt idx="68">
                  <c:v>1.0509915756993003E-2</c:v>
                </c:pt>
                <c:pt idx="69">
                  <c:v>1.0672825674752511E-2</c:v>
                </c:pt>
                <c:pt idx="70">
                  <c:v>1.0728560857965809E-2</c:v>
                </c:pt>
                <c:pt idx="71">
                  <c:v>1.1405493381528003E-2</c:v>
                </c:pt>
                <c:pt idx="72">
                  <c:v>1.1467496666719909E-2</c:v>
                </c:pt>
                <c:pt idx="73">
                  <c:v>1.1500458515726411E-2</c:v>
                </c:pt>
                <c:pt idx="74">
                  <c:v>1.1746845920629604E-2</c:v>
                </c:pt>
                <c:pt idx="75">
                  <c:v>1.1935993352886608E-2</c:v>
                </c:pt>
                <c:pt idx="76">
                  <c:v>1.20758825398464E-2</c:v>
                </c:pt>
                <c:pt idx="77">
                  <c:v>1.2151170818608505E-2</c:v>
                </c:pt>
                <c:pt idx="78">
                  <c:v>1.21827060183211E-2</c:v>
                </c:pt>
                <c:pt idx="79">
                  <c:v>1.22477238561718E-2</c:v>
                </c:pt>
                <c:pt idx="80">
                  <c:v>1.2369985633346301E-2</c:v>
                </c:pt>
                <c:pt idx="81">
                  <c:v>1.2546934425179001E-2</c:v>
                </c:pt>
                <c:pt idx="82">
                  <c:v>1.2618800867980406E-2</c:v>
                </c:pt>
                <c:pt idx="83">
                  <c:v>1.2740873825816611E-2</c:v>
                </c:pt>
                <c:pt idx="84">
                  <c:v>1.2812526460254802E-2</c:v>
                </c:pt>
                <c:pt idx="85">
                  <c:v>1.2817568826242604E-2</c:v>
                </c:pt>
                <c:pt idx="86">
                  <c:v>1.298359985795311E-2</c:v>
                </c:pt>
                <c:pt idx="87">
                  <c:v>1.327247403773351E-2</c:v>
                </c:pt>
                <c:pt idx="88">
                  <c:v>1.3564447452425205E-2</c:v>
                </c:pt>
                <c:pt idx="89">
                  <c:v>1.3590689510290205E-2</c:v>
                </c:pt>
                <c:pt idx="90">
                  <c:v>1.3739174868953112E-2</c:v>
                </c:pt>
                <c:pt idx="91">
                  <c:v>1.3936356697706109E-2</c:v>
                </c:pt>
                <c:pt idx="92">
                  <c:v>1.44317843579453E-2</c:v>
                </c:pt>
                <c:pt idx="93">
                  <c:v>1.4743245653630506E-2</c:v>
                </c:pt>
                <c:pt idx="94">
                  <c:v>1.4961660473299797E-2</c:v>
                </c:pt>
                <c:pt idx="95">
                  <c:v>1.5580861076707515E-2</c:v>
                </c:pt>
                <c:pt idx="96">
                  <c:v>1.5627861718798708E-2</c:v>
                </c:pt>
                <c:pt idx="97">
                  <c:v>1.58124895005292E-2</c:v>
                </c:pt>
                <c:pt idx="98">
                  <c:v>1.5919334086708113E-2</c:v>
                </c:pt>
                <c:pt idx="99">
                  <c:v>1.6162102486112807E-2</c:v>
                </c:pt>
                <c:pt idx="100">
                  <c:v>1.6244454253508612E-2</c:v>
                </c:pt>
                <c:pt idx="101">
                  <c:v>1.6288542715171304E-2</c:v>
                </c:pt>
                <c:pt idx="102">
                  <c:v>1.6322440833467816E-2</c:v>
                </c:pt>
                <c:pt idx="103">
                  <c:v>1.6524832619559816E-2</c:v>
                </c:pt>
                <c:pt idx="104">
                  <c:v>1.6717171594507717E-2</c:v>
                </c:pt>
                <c:pt idx="105">
                  <c:v>1.696799965107772E-2</c:v>
                </c:pt>
                <c:pt idx="106">
                  <c:v>1.7103013675122906E-2</c:v>
                </c:pt>
                <c:pt idx="107">
                  <c:v>1.7210572994704611E-2</c:v>
                </c:pt>
                <c:pt idx="108">
                  <c:v>1.730238193063981E-2</c:v>
                </c:pt>
                <c:pt idx="109">
                  <c:v>1.7321591217153525E-2</c:v>
                </c:pt>
                <c:pt idx="110">
                  <c:v>1.7470916560970506E-2</c:v>
                </c:pt>
                <c:pt idx="111">
                  <c:v>1.8259906573330199E-2</c:v>
                </c:pt>
                <c:pt idx="112">
                  <c:v>1.8342329427089108E-2</c:v>
                </c:pt>
                <c:pt idx="113">
                  <c:v>1.8439211872806099E-2</c:v>
                </c:pt>
                <c:pt idx="114">
                  <c:v>1.8470625906116308E-2</c:v>
                </c:pt>
                <c:pt idx="115">
                  <c:v>1.8591731974960512E-2</c:v>
                </c:pt>
                <c:pt idx="116">
                  <c:v>1.8612898733605901E-2</c:v>
                </c:pt>
                <c:pt idx="117">
                  <c:v>1.8731739752718107E-2</c:v>
                </c:pt>
                <c:pt idx="118">
                  <c:v>1.8857515465733016E-2</c:v>
                </c:pt>
                <c:pt idx="119">
                  <c:v>1.88741627101798E-2</c:v>
                </c:pt>
                <c:pt idx="120">
                  <c:v>1.8922215342963514E-2</c:v>
                </c:pt>
                <c:pt idx="121">
                  <c:v>1.9001536555204507E-2</c:v>
                </c:pt>
                <c:pt idx="122">
                  <c:v>2.0140356756699607E-2</c:v>
                </c:pt>
                <c:pt idx="123">
                  <c:v>2.0652410519128118E-2</c:v>
                </c:pt>
                <c:pt idx="124">
                  <c:v>2.0695523013055713E-2</c:v>
                </c:pt>
                <c:pt idx="125">
                  <c:v>2.0705733307395405E-2</c:v>
                </c:pt>
                <c:pt idx="126">
                  <c:v>2.0946493255261E-2</c:v>
                </c:pt>
                <c:pt idx="127">
                  <c:v>2.1025226542472405E-2</c:v>
                </c:pt>
                <c:pt idx="128">
                  <c:v>2.1466547983485611E-2</c:v>
                </c:pt>
                <c:pt idx="129">
                  <c:v>2.1605388351354018E-2</c:v>
                </c:pt>
                <c:pt idx="130">
                  <c:v>2.1715515822266124E-2</c:v>
                </c:pt>
                <c:pt idx="131">
                  <c:v>2.240744123263071E-2</c:v>
                </c:pt>
                <c:pt idx="132">
                  <c:v>2.2597218172025132E-2</c:v>
                </c:pt>
                <c:pt idx="133">
                  <c:v>2.3049596798373814E-2</c:v>
                </c:pt>
                <c:pt idx="134">
                  <c:v>2.3174994504995713E-2</c:v>
                </c:pt>
                <c:pt idx="135">
                  <c:v>2.3192554616039997E-2</c:v>
                </c:pt>
                <c:pt idx="136">
                  <c:v>2.3264410510844009E-2</c:v>
                </c:pt>
                <c:pt idx="137">
                  <c:v>2.3428657484852213E-2</c:v>
                </c:pt>
                <c:pt idx="138">
                  <c:v>2.348816840186841E-2</c:v>
                </c:pt>
                <c:pt idx="139">
                  <c:v>2.3555339268454618E-2</c:v>
                </c:pt>
                <c:pt idx="140">
                  <c:v>2.3799583812135795E-2</c:v>
                </c:pt>
                <c:pt idx="141">
                  <c:v>2.413266266250021E-2</c:v>
                </c:pt>
                <c:pt idx="142">
                  <c:v>2.4918517425156019E-2</c:v>
                </c:pt>
                <c:pt idx="143">
                  <c:v>2.4965632874728416E-2</c:v>
                </c:pt>
                <c:pt idx="144">
                  <c:v>2.4990830917784607E-2</c:v>
                </c:pt>
                <c:pt idx="145">
                  <c:v>2.5099758910156006E-2</c:v>
                </c:pt>
                <c:pt idx="146">
                  <c:v>2.5381012796499219E-2</c:v>
                </c:pt>
                <c:pt idx="147">
                  <c:v>2.5392352676936011E-2</c:v>
                </c:pt>
                <c:pt idx="148">
                  <c:v>2.5393206867407616E-2</c:v>
                </c:pt>
                <c:pt idx="149">
                  <c:v>2.5837096435607314E-2</c:v>
                </c:pt>
                <c:pt idx="150">
                  <c:v>2.6102121348995103E-2</c:v>
                </c:pt>
                <c:pt idx="151">
                  <c:v>2.6146527273892797E-2</c:v>
                </c:pt>
                <c:pt idx="152">
                  <c:v>2.6328745153142607E-2</c:v>
                </c:pt>
                <c:pt idx="153">
                  <c:v>2.6539643131108508E-2</c:v>
                </c:pt>
                <c:pt idx="154">
                  <c:v>2.6833866094771317E-2</c:v>
                </c:pt>
                <c:pt idx="155">
                  <c:v>2.684382362512373E-2</c:v>
                </c:pt>
                <c:pt idx="156">
                  <c:v>2.6890261969593612E-2</c:v>
                </c:pt>
                <c:pt idx="157">
                  <c:v>2.7150999516572315E-2</c:v>
                </c:pt>
                <c:pt idx="158">
                  <c:v>2.7154423937175508E-2</c:v>
                </c:pt>
                <c:pt idx="159">
                  <c:v>2.7601859810174427E-2</c:v>
                </c:pt>
                <c:pt idx="160">
                  <c:v>2.7831484183533619E-2</c:v>
                </c:pt>
                <c:pt idx="161">
                  <c:v>2.7960348262149923E-2</c:v>
                </c:pt>
                <c:pt idx="162">
                  <c:v>2.8402957673362116E-2</c:v>
                </c:pt>
                <c:pt idx="163">
                  <c:v>2.8875692453552412E-2</c:v>
                </c:pt>
                <c:pt idx="164">
                  <c:v>2.9012287640381999E-2</c:v>
                </c:pt>
                <c:pt idx="165">
                  <c:v>2.906376371323581E-2</c:v>
                </c:pt>
                <c:pt idx="166">
                  <c:v>2.9325873969244614E-2</c:v>
                </c:pt>
                <c:pt idx="167">
                  <c:v>2.9508427307087998E-2</c:v>
                </c:pt>
                <c:pt idx="168">
                  <c:v>2.9566012067977116E-2</c:v>
                </c:pt>
                <c:pt idx="169">
                  <c:v>2.9586104567058007E-2</c:v>
                </c:pt>
                <c:pt idx="170">
                  <c:v>2.9604224227433716E-2</c:v>
                </c:pt>
                <c:pt idx="171">
                  <c:v>2.9661819762319328E-2</c:v>
                </c:pt>
                <c:pt idx="172">
                  <c:v>2.9731256753406606E-2</c:v>
                </c:pt>
                <c:pt idx="173">
                  <c:v>2.9786959011465209E-2</c:v>
                </c:pt>
                <c:pt idx="174">
                  <c:v>2.9836411038224413E-2</c:v>
                </c:pt>
                <c:pt idx="175">
                  <c:v>2.9993942328469532E-2</c:v>
                </c:pt>
                <c:pt idx="176">
                  <c:v>3.0299325553757524E-2</c:v>
                </c:pt>
                <c:pt idx="177">
                  <c:v>3.0701827467017922E-2</c:v>
                </c:pt>
                <c:pt idx="178">
                  <c:v>3.0850251176038002E-2</c:v>
                </c:pt>
                <c:pt idx="179">
                  <c:v>3.0937332338330913E-2</c:v>
                </c:pt>
                <c:pt idx="180">
                  <c:v>3.0997707447601122E-2</c:v>
                </c:pt>
                <c:pt idx="181">
                  <c:v>3.1115983252571009E-2</c:v>
                </c:pt>
                <c:pt idx="182">
                  <c:v>3.1400063465927726E-2</c:v>
                </c:pt>
                <c:pt idx="183">
                  <c:v>3.1485471925648406E-2</c:v>
                </c:pt>
                <c:pt idx="184">
                  <c:v>3.1569069483281524E-2</c:v>
                </c:pt>
                <c:pt idx="185">
                  <c:v>3.1595491924154111E-2</c:v>
                </c:pt>
                <c:pt idx="186">
                  <c:v>3.2042634283078811E-2</c:v>
                </c:pt>
                <c:pt idx="187">
                  <c:v>3.2106071908367416E-2</c:v>
                </c:pt>
                <c:pt idx="188">
                  <c:v>3.2177943431856829E-2</c:v>
                </c:pt>
                <c:pt idx="189">
                  <c:v>3.2558499471284606E-2</c:v>
                </c:pt>
                <c:pt idx="190">
                  <c:v>3.2592662982531016E-2</c:v>
                </c:pt>
                <c:pt idx="191">
                  <c:v>3.2686199319060527E-2</c:v>
                </c:pt>
                <c:pt idx="192">
                  <c:v>3.2804896062338613E-2</c:v>
                </c:pt>
                <c:pt idx="193">
                  <c:v>3.3149592643193816E-2</c:v>
                </c:pt>
                <c:pt idx="194">
                  <c:v>3.3317990768311621E-2</c:v>
                </c:pt>
                <c:pt idx="195">
                  <c:v>3.3354111474820612E-2</c:v>
                </c:pt>
                <c:pt idx="196">
                  <c:v>3.3698035698732413E-2</c:v>
                </c:pt>
                <c:pt idx="197">
                  <c:v>3.3955410089936411E-2</c:v>
                </c:pt>
                <c:pt idx="198">
                  <c:v>3.403322855395844E-2</c:v>
                </c:pt>
                <c:pt idx="199">
                  <c:v>3.4108059510271613E-2</c:v>
                </c:pt>
                <c:pt idx="200">
                  <c:v>3.4166288822878005E-2</c:v>
                </c:pt>
                <c:pt idx="201">
                  <c:v>3.418636198192461E-2</c:v>
                </c:pt>
                <c:pt idx="202">
                  <c:v>3.4213142906180126E-2</c:v>
                </c:pt>
                <c:pt idx="203">
                  <c:v>3.4250138126567832E-2</c:v>
                </c:pt>
                <c:pt idx="204">
                  <c:v>3.4447927967104025E-2</c:v>
                </c:pt>
                <c:pt idx="205">
                  <c:v>3.5207901923039311E-2</c:v>
                </c:pt>
                <c:pt idx="206">
                  <c:v>3.5277275101549127E-2</c:v>
                </c:pt>
                <c:pt idx="207">
                  <c:v>3.5322989047156514E-2</c:v>
                </c:pt>
                <c:pt idx="208">
                  <c:v>3.5638492810658812E-2</c:v>
                </c:pt>
                <c:pt idx="209">
                  <c:v>3.6030444721035212E-2</c:v>
                </c:pt>
                <c:pt idx="210">
                  <c:v>3.6604692342842512E-2</c:v>
                </c:pt>
                <c:pt idx="211">
                  <c:v>3.7166936486402402E-2</c:v>
                </c:pt>
                <c:pt idx="212">
                  <c:v>3.7755372036311324E-2</c:v>
                </c:pt>
                <c:pt idx="213">
                  <c:v>3.7808163507127741E-2</c:v>
                </c:pt>
                <c:pt idx="214">
                  <c:v>3.8351617217371632E-2</c:v>
                </c:pt>
                <c:pt idx="215">
                  <c:v>3.9499168808128537E-2</c:v>
                </c:pt>
                <c:pt idx="216">
                  <c:v>4.0394243140584811E-2</c:v>
                </c:pt>
                <c:pt idx="217">
                  <c:v>4.0488741274851095E-2</c:v>
                </c:pt>
                <c:pt idx="218">
                  <c:v>4.0684569613423906E-2</c:v>
                </c:pt>
                <c:pt idx="219">
                  <c:v>4.0822633243949275E-2</c:v>
                </c:pt>
                <c:pt idx="220">
                  <c:v>4.1000305065637295E-2</c:v>
                </c:pt>
                <c:pt idx="221">
                  <c:v>4.1589461412889495E-2</c:v>
                </c:pt>
                <c:pt idx="222">
                  <c:v>4.16034445799831E-2</c:v>
                </c:pt>
                <c:pt idx="223">
                  <c:v>4.3042904951593131E-2</c:v>
                </c:pt>
                <c:pt idx="224">
                  <c:v>4.4205215968323414E-2</c:v>
                </c:pt>
                <c:pt idx="225">
                  <c:v>4.5467678512562018E-2</c:v>
                </c:pt>
                <c:pt idx="226">
                  <c:v>4.6224068090085287E-2</c:v>
                </c:pt>
                <c:pt idx="227">
                  <c:v>4.6543213715127617E-2</c:v>
                </c:pt>
                <c:pt idx="228">
                  <c:v>4.7340340156577322E-2</c:v>
                </c:pt>
                <c:pt idx="229">
                  <c:v>4.8312003267667228E-2</c:v>
                </c:pt>
                <c:pt idx="230">
                  <c:v>5.1446562286682589E-2</c:v>
                </c:pt>
                <c:pt idx="231">
                  <c:v>5.5251539877519497E-2</c:v>
                </c:pt>
                <c:pt idx="232">
                  <c:v>5.5675386388525101E-2</c:v>
                </c:pt>
                <c:pt idx="233">
                  <c:v>6.141636796756525E-2</c:v>
                </c:pt>
                <c:pt idx="234">
                  <c:v>6.4300511953445758E-2</c:v>
                </c:pt>
                <c:pt idx="235">
                  <c:v>7.2382187829213254E-2</c:v>
                </c:pt>
                <c:pt idx="236">
                  <c:v>7.9029938032271929E-2</c:v>
                </c:pt>
              </c:numCache>
            </c:numRef>
          </c:xVal>
          <c:yVal>
            <c:numRef>
              <c:f>Sheet1!$D$321:$D$557</c:f>
              <c:numCache>
                <c:formatCode>0</c:formatCode>
                <c:ptCount val="237"/>
                <c:pt idx="0">
                  <c:v>8248.3505145205418</c:v>
                </c:pt>
                <c:pt idx="1">
                  <c:v>9005.5449355203491</c:v>
                </c:pt>
                <c:pt idx="2">
                  <c:v>6939.2986665026338</c:v>
                </c:pt>
                <c:pt idx="3">
                  <c:v>25863.87723753267</c:v>
                </c:pt>
                <c:pt idx="4">
                  <c:v>19300.765481357521</c:v>
                </c:pt>
                <c:pt idx="5">
                  <c:v>26710.828828548219</c:v>
                </c:pt>
                <c:pt idx="6">
                  <c:v>32813.446181253523</c:v>
                </c:pt>
                <c:pt idx="7">
                  <c:v>9098.591539474879</c:v>
                </c:pt>
                <c:pt idx="8">
                  <c:v>4699.8161774465634</c:v>
                </c:pt>
                <c:pt idx="9">
                  <c:v>26952.529177206696</c:v>
                </c:pt>
                <c:pt idx="10">
                  <c:v>13793.657639251804</c:v>
                </c:pt>
                <c:pt idx="11">
                  <c:v>23946.638766715296</c:v>
                </c:pt>
                <c:pt idx="12">
                  <c:v>21657.07376874172</c:v>
                </c:pt>
                <c:pt idx="13">
                  <c:v>7137.9290555307371</c:v>
                </c:pt>
                <c:pt idx="14">
                  <c:v>3822.0984865563441</c:v>
                </c:pt>
                <c:pt idx="15">
                  <c:v>26393.666930404557</c:v>
                </c:pt>
                <c:pt idx="16">
                  <c:v>28530.112007165189</c:v>
                </c:pt>
                <c:pt idx="17">
                  <c:v>24451.796767592958</c:v>
                </c:pt>
                <c:pt idx="18">
                  <c:v>23901.65770070894</c:v>
                </c:pt>
                <c:pt idx="19">
                  <c:v>24411.238856539196</c:v>
                </c:pt>
                <c:pt idx="20">
                  <c:v>21985.679906116442</c:v>
                </c:pt>
                <c:pt idx="21">
                  <c:v>19046.31510096298</c:v>
                </c:pt>
                <c:pt idx="22">
                  <c:v>9223.2848498294588</c:v>
                </c:pt>
                <c:pt idx="23">
                  <c:v>22027.465158909021</c:v>
                </c:pt>
                <c:pt idx="24">
                  <c:v>18116.921558646656</c:v>
                </c:pt>
                <c:pt idx="25">
                  <c:v>24428.348534140317</c:v>
                </c:pt>
                <c:pt idx="26">
                  <c:v>32602.61278672194</c:v>
                </c:pt>
                <c:pt idx="27">
                  <c:v>23887.53296514268</c:v>
                </c:pt>
                <c:pt idx="28">
                  <c:v>31702.723361941957</c:v>
                </c:pt>
                <c:pt idx="29">
                  <c:v>29953.52093392047</c:v>
                </c:pt>
                <c:pt idx="30">
                  <c:v>31793.195847415096</c:v>
                </c:pt>
                <c:pt idx="31">
                  <c:v>19077.282473470601</c:v>
                </c:pt>
                <c:pt idx="32">
                  <c:v>22039.583800247721</c:v>
                </c:pt>
                <c:pt idx="33">
                  <c:v>25256.894987317657</c:v>
                </c:pt>
                <c:pt idx="34">
                  <c:v>37758.419007318611</c:v>
                </c:pt>
                <c:pt idx="35">
                  <c:v>26178.067814155391</c:v>
                </c:pt>
                <c:pt idx="36">
                  <c:v>22608.595086994821</c:v>
                </c:pt>
                <c:pt idx="37">
                  <c:v>21684.769138951859</c:v>
                </c:pt>
                <c:pt idx="38">
                  <c:v>13152.852540278149</c:v>
                </c:pt>
                <c:pt idx="39">
                  <c:v>24127.351263346554</c:v>
                </c:pt>
                <c:pt idx="40">
                  <c:v>28714.76360580272</c:v>
                </c:pt>
                <c:pt idx="41">
                  <c:v>17694.623522406418</c:v>
                </c:pt>
                <c:pt idx="42">
                  <c:v>26193.6841096891</c:v>
                </c:pt>
                <c:pt idx="43">
                  <c:v>20912.601623924918</c:v>
                </c:pt>
                <c:pt idx="44">
                  <c:v>39274.370624403287</c:v>
                </c:pt>
                <c:pt idx="45">
                  <c:v>25714.074967018816</c:v>
                </c:pt>
                <c:pt idx="46">
                  <c:v>35222.642284863156</c:v>
                </c:pt>
                <c:pt idx="47">
                  <c:v>22301.865284721152</c:v>
                </c:pt>
                <c:pt idx="48">
                  <c:v>52505.345034727528</c:v>
                </c:pt>
                <c:pt idx="49">
                  <c:v>23188.671998656257</c:v>
                </c:pt>
                <c:pt idx="50">
                  <c:v>42570.701068314425</c:v>
                </c:pt>
                <c:pt idx="51">
                  <c:v>17931.23001303101</c:v>
                </c:pt>
                <c:pt idx="52">
                  <c:v>21798.322016547096</c:v>
                </c:pt>
                <c:pt idx="53">
                  <c:v>17183.788141115561</c:v>
                </c:pt>
                <c:pt idx="54">
                  <c:v>16590.320195722932</c:v>
                </c:pt>
                <c:pt idx="55">
                  <c:v>21383.812147566896</c:v>
                </c:pt>
                <c:pt idx="56">
                  <c:v>6409.1112607899431</c:v>
                </c:pt>
                <c:pt idx="57">
                  <c:v>23960.057446810297</c:v>
                </c:pt>
                <c:pt idx="58">
                  <c:v>30358.33498041442</c:v>
                </c:pt>
                <c:pt idx="59">
                  <c:v>23294.34738295538</c:v>
                </c:pt>
                <c:pt idx="60">
                  <c:v>24998.507597964101</c:v>
                </c:pt>
                <c:pt idx="61">
                  <c:v>18388.12496328045</c:v>
                </c:pt>
                <c:pt idx="62">
                  <c:v>27548.706301182061</c:v>
                </c:pt>
                <c:pt idx="63">
                  <c:v>40289.207873920277</c:v>
                </c:pt>
                <c:pt idx="64">
                  <c:v>17657.811508066352</c:v>
                </c:pt>
                <c:pt idx="65">
                  <c:v>13674.326392801289</c:v>
                </c:pt>
                <c:pt idx="66">
                  <c:v>30329.255209959116</c:v>
                </c:pt>
                <c:pt idx="67">
                  <c:v>21041.501032169541</c:v>
                </c:pt>
                <c:pt idx="68">
                  <c:v>28062.391467950256</c:v>
                </c:pt>
                <c:pt idx="69">
                  <c:v>22433.60542076606</c:v>
                </c:pt>
                <c:pt idx="70">
                  <c:v>21572.103960527456</c:v>
                </c:pt>
                <c:pt idx="71">
                  <c:v>22447.296238564621</c:v>
                </c:pt>
                <c:pt idx="72">
                  <c:v>20264.500809623321</c:v>
                </c:pt>
                <c:pt idx="73">
                  <c:v>22701.57501397845</c:v>
                </c:pt>
                <c:pt idx="74">
                  <c:v>16302.507688391965</c:v>
                </c:pt>
                <c:pt idx="75">
                  <c:v>22168.222204273421</c:v>
                </c:pt>
                <c:pt idx="76">
                  <c:v>16561.130490003241</c:v>
                </c:pt>
                <c:pt idx="77">
                  <c:v>21917.57136684487</c:v>
                </c:pt>
                <c:pt idx="78">
                  <c:v>24148.407088618751</c:v>
                </c:pt>
                <c:pt idx="79">
                  <c:v>23162.82129000422</c:v>
                </c:pt>
                <c:pt idx="80">
                  <c:v>31548.612631523851</c:v>
                </c:pt>
                <c:pt idx="81">
                  <c:v>22973.612817190296</c:v>
                </c:pt>
                <c:pt idx="82">
                  <c:v>23793.80486165082</c:v>
                </c:pt>
                <c:pt idx="83">
                  <c:v>15415.815065428804</c:v>
                </c:pt>
                <c:pt idx="84">
                  <c:v>18621.715458628219</c:v>
                </c:pt>
                <c:pt idx="85">
                  <c:v>26434.778731042701</c:v>
                </c:pt>
                <c:pt idx="86">
                  <c:v>12486.925073630584</c:v>
                </c:pt>
                <c:pt idx="87">
                  <c:v>29886.61834388227</c:v>
                </c:pt>
                <c:pt idx="88">
                  <c:v>23135.895722378686</c:v>
                </c:pt>
                <c:pt idx="89">
                  <c:v>30437.888730058821</c:v>
                </c:pt>
                <c:pt idx="90">
                  <c:v>14776.892272931886</c:v>
                </c:pt>
                <c:pt idx="91">
                  <c:v>25757.88231773422</c:v>
                </c:pt>
                <c:pt idx="92">
                  <c:v>14798.455719988289</c:v>
                </c:pt>
                <c:pt idx="93">
                  <c:v>23168.034717301896</c:v>
                </c:pt>
                <c:pt idx="94">
                  <c:v>17045.620933855502</c:v>
                </c:pt>
                <c:pt idx="95">
                  <c:v>21767.75430024993</c:v>
                </c:pt>
                <c:pt idx="96">
                  <c:v>25099.00237275719</c:v>
                </c:pt>
                <c:pt idx="97">
                  <c:v>13620.229006444502</c:v>
                </c:pt>
                <c:pt idx="98">
                  <c:v>38278.914673589483</c:v>
                </c:pt>
                <c:pt idx="99">
                  <c:v>63693.315444737353</c:v>
                </c:pt>
                <c:pt idx="100">
                  <c:v>19785.091084280561</c:v>
                </c:pt>
                <c:pt idx="101">
                  <c:v>25211.603422948716</c:v>
                </c:pt>
                <c:pt idx="102">
                  <c:v>24485.423217829066</c:v>
                </c:pt>
                <c:pt idx="103">
                  <c:v>18856.81745417753</c:v>
                </c:pt>
                <c:pt idx="104">
                  <c:v>42926.686250292434</c:v>
                </c:pt>
                <c:pt idx="105">
                  <c:v>22013.629714693358</c:v>
                </c:pt>
                <c:pt idx="106">
                  <c:v>21104.65257481347</c:v>
                </c:pt>
                <c:pt idx="107">
                  <c:v>20107.204351198801</c:v>
                </c:pt>
                <c:pt idx="108">
                  <c:v>28552.681225857097</c:v>
                </c:pt>
                <c:pt idx="109">
                  <c:v>20974.747766350381</c:v>
                </c:pt>
                <c:pt idx="110">
                  <c:v>24225.134528741019</c:v>
                </c:pt>
                <c:pt idx="111">
                  <c:v>17297.586444260593</c:v>
                </c:pt>
                <c:pt idx="112">
                  <c:v>14353.54459828817</c:v>
                </c:pt>
                <c:pt idx="113">
                  <c:v>6500.6958149369184</c:v>
                </c:pt>
                <c:pt idx="114">
                  <c:v>22237.048175578871</c:v>
                </c:pt>
                <c:pt idx="115">
                  <c:v>27419.72573848311</c:v>
                </c:pt>
                <c:pt idx="116">
                  <c:v>31462.121649525496</c:v>
                </c:pt>
                <c:pt idx="117">
                  <c:v>22971.753135974781</c:v>
                </c:pt>
                <c:pt idx="118">
                  <c:v>25646.427652410701</c:v>
                </c:pt>
                <c:pt idx="119">
                  <c:v>25482.781110839671</c:v>
                </c:pt>
                <c:pt idx="120">
                  <c:v>24314.526362803601</c:v>
                </c:pt>
                <c:pt idx="121">
                  <c:v>19705.247447324091</c:v>
                </c:pt>
                <c:pt idx="122">
                  <c:v>13013.709282824715</c:v>
                </c:pt>
                <c:pt idx="123">
                  <c:v>23599.757743394021</c:v>
                </c:pt>
                <c:pt idx="124">
                  <c:v>25802.58414493292</c:v>
                </c:pt>
                <c:pt idx="125">
                  <c:v>22188.126905055906</c:v>
                </c:pt>
                <c:pt idx="126">
                  <c:v>15536.167862577089</c:v>
                </c:pt>
                <c:pt idx="127">
                  <c:v>18956.298148060301</c:v>
                </c:pt>
                <c:pt idx="128">
                  <c:v>23736.694124141719</c:v>
                </c:pt>
                <c:pt idx="129">
                  <c:v>17973.708708618251</c:v>
                </c:pt>
                <c:pt idx="130">
                  <c:v>23753.81013814313</c:v>
                </c:pt>
                <c:pt idx="131">
                  <c:v>22650.806250772697</c:v>
                </c:pt>
                <c:pt idx="132">
                  <c:v>13786.075711977835</c:v>
                </c:pt>
                <c:pt idx="133">
                  <c:v>30426.45250022722</c:v>
                </c:pt>
                <c:pt idx="134">
                  <c:v>25691.045900098317</c:v>
                </c:pt>
                <c:pt idx="135">
                  <c:v>16870.098891011181</c:v>
                </c:pt>
                <c:pt idx="136">
                  <c:v>22085.370185709191</c:v>
                </c:pt>
                <c:pt idx="137">
                  <c:v>24988.40720285787</c:v>
                </c:pt>
                <c:pt idx="138">
                  <c:v>22135.16209254877</c:v>
                </c:pt>
                <c:pt idx="139">
                  <c:v>23158.867786799721</c:v>
                </c:pt>
                <c:pt idx="140">
                  <c:v>24656.06859050514</c:v>
                </c:pt>
                <c:pt idx="141">
                  <c:v>23405.027135691551</c:v>
                </c:pt>
                <c:pt idx="142">
                  <c:v>22749.756444614828</c:v>
                </c:pt>
                <c:pt idx="143">
                  <c:v>19518.227662748661</c:v>
                </c:pt>
                <c:pt idx="144">
                  <c:v>21235.954394246131</c:v>
                </c:pt>
                <c:pt idx="145">
                  <c:v>21143.16092989943</c:v>
                </c:pt>
                <c:pt idx="146">
                  <c:v>11412.350561916242</c:v>
                </c:pt>
                <c:pt idx="147">
                  <c:v>54894.107929096361</c:v>
                </c:pt>
                <c:pt idx="148">
                  <c:v>15863.29999614062</c:v>
                </c:pt>
                <c:pt idx="149">
                  <c:v>4474.8721974102536</c:v>
                </c:pt>
                <c:pt idx="150">
                  <c:v>18484.117266818736</c:v>
                </c:pt>
                <c:pt idx="151">
                  <c:v>17500.232273076039</c:v>
                </c:pt>
                <c:pt idx="152">
                  <c:v>23061.862176433497</c:v>
                </c:pt>
                <c:pt idx="153">
                  <c:v>16524.541795099751</c:v>
                </c:pt>
                <c:pt idx="154">
                  <c:v>14585.715606980675</c:v>
                </c:pt>
                <c:pt idx="155">
                  <c:v>19127.981631944931</c:v>
                </c:pt>
                <c:pt idx="156">
                  <c:v>58563.131660464125</c:v>
                </c:pt>
                <c:pt idx="157">
                  <c:v>9859.8218833239589</c:v>
                </c:pt>
                <c:pt idx="158">
                  <c:v>14068.798575337405</c:v>
                </c:pt>
                <c:pt idx="159">
                  <c:v>22060.482978511311</c:v>
                </c:pt>
                <c:pt idx="160">
                  <c:v>22920.14443362159</c:v>
                </c:pt>
                <c:pt idx="161">
                  <c:v>19353.897475263922</c:v>
                </c:pt>
                <c:pt idx="162">
                  <c:v>23593.331420400256</c:v>
                </c:pt>
                <c:pt idx="163">
                  <c:v>29913.221790270061</c:v>
                </c:pt>
                <c:pt idx="164">
                  <c:v>24910.978465837536</c:v>
                </c:pt>
                <c:pt idx="165">
                  <c:v>27463.40083677298</c:v>
                </c:pt>
                <c:pt idx="166">
                  <c:v>11303.44809849585</c:v>
                </c:pt>
                <c:pt idx="167">
                  <c:v>20450.29074402936</c:v>
                </c:pt>
                <c:pt idx="168">
                  <c:v>19976.704792711269</c:v>
                </c:pt>
                <c:pt idx="169">
                  <c:v>23205.068155420151</c:v>
                </c:pt>
                <c:pt idx="170">
                  <c:v>23829.609628720897</c:v>
                </c:pt>
                <c:pt idx="171">
                  <c:v>29977.604642939896</c:v>
                </c:pt>
                <c:pt idx="172">
                  <c:v>20208.607478655496</c:v>
                </c:pt>
                <c:pt idx="173">
                  <c:v>23247.015129640957</c:v>
                </c:pt>
                <c:pt idx="174">
                  <c:v>22832.247910591581</c:v>
                </c:pt>
                <c:pt idx="175">
                  <c:v>23785.558970444596</c:v>
                </c:pt>
                <c:pt idx="176">
                  <c:v>23992.662183155921</c:v>
                </c:pt>
                <c:pt idx="177">
                  <c:v>19355.496102548921</c:v>
                </c:pt>
                <c:pt idx="178">
                  <c:v>14594.44900040223</c:v>
                </c:pt>
                <c:pt idx="179">
                  <c:v>21968.339624939439</c:v>
                </c:pt>
                <c:pt idx="180">
                  <c:v>15823.7278952959</c:v>
                </c:pt>
                <c:pt idx="181">
                  <c:v>13592.357407291689</c:v>
                </c:pt>
                <c:pt idx="182">
                  <c:v>33244.685475713464</c:v>
                </c:pt>
                <c:pt idx="183">
                  <c:v>19217.422968586696</c:v>
                </c:pt>
                <c:pt idx="184">
                  <c:v>13755.902698544129</c:v>
                </c:pt>
                <c:pt idx="185">
                  <c:v>8797.4635508428109</c:v>
                </c:pt>
                <c:pt idx="186">
                  <c:v>21582.85738857379</c:v>
                </c:pt>
                <c:pt idx="187">
                  <c:v>13400.680736621429</c:v>
                </c:pt>
                <c:pt idx="188">
                  <c:v>91912.261403851007</c:v>
                </c:pt>
                <c:pt idx="189">
                  <c:v>30380.602469748956</c:v>
                </c:pt>
                <c:pt idx="190">
                  <c:v>11426.161918394389</c:v>
                </c:pt>
                <c:pt idx="191">
                  <c:v>12454.409676827156</c:v>
                </c:pt>
                <c:pt idx="192">
                  <c:v>10489.825727403384</c:v>
                </c:pt>
                <c:pt idx="193">
                  <c:v>31587.690524393696</c:v>
                </c:pt>
                <c:pt idx="194">
                  <c:v>19861.139525242696</c:v>
                </c:pt>
                <c:pt idx="195">
                  <c:v>15411.73690674052</c:v>
                </c:pt>
                <c:pt idx="196">
                  <c:v>23570.774884102841</c:v>
                </c:pt>
                <c:pt idx="197">
                  <c:v>24111.871676590294</c:v>
                </c:pt>
                <c:pt idx="198">
                  <c:v>13177.709401096916</c:v>
                </c:pt>
                <c:pt idx="199">
                  <c:v>12024.192873768236</c:v>
                </c:pt>
                <c:pt idx="200">
                  <c:v>21784.542431007518</c:v>
                </c:pt>
                <c:pt idx="201">
                  <c:v>21570.45048370595</c:v>
                </c:pt>
                <c:pt idx="202">
                  <c:v>14924.214099062245</c:v>
                </c:pt>
                <c:pt idx="203">
                  <c:v>18023.50384981879</c:v>
                </c:pt>
                <c:pt idx="204">
                  <c:v>13330.67237860048</c:v>
                </c:pt>
                <c:pt idx="205">
                  <c:v>19979.057370568222</c:v>
                </c:pt>
                <c:pt idx="206">
                  <c:v>22640.305110222951</c:v>
                </c:pt>
                <c:pt idx="207">
                  <c:v>15582.47650652252</c:v>
                </c:pt>
                <c:pt idx="208">
                  <c:v>30376.916479307656</c:v>
                </c:pt>
                <c:pt idx="209">
                  <c:v>15196.591942438425</c:v>
                </c:pt>
                <c:pt idx="210">
                  <c:v>19039.920870547099</c:v>
                </c:pt>
                <c:pt idx="211">
                  <c:v>22115.048316380497</c:v>
                </c:pt>
                <c:pt idx="212">
                  <c:v>21915.962048258501</c:v>
                </c:pt>
                <c:pt idx="213">
                  <c:v>10623.592743057705</c:v>
                </c:pt>
                <c:pt idx="214">
                  <c:v>19784.083442218111</c:v>
                </c:pt>
                <c:pt idx="215">
                  <c:v>26368.37519877774</c:v>
                </c:pt>
                <c:pt idx="216">
                  <c:v>23903.497852902521</c:v>
                </c:pt>
                <c:pt idx="217">
                  <c:v>19009.245439209921</c:v>
                </c:pt>
                <c:pt idx="218">
                  <c:v>23628.335599410697</c:v>
                </c:pt>
                <c:pt idx="219">
                  <c:v>11687.672917587315</c:v>
                </c:pt>
                <c:pt idx="220">
                  <c:v>15585.843015511005</c:v>
                </c:pt>
                <c:pt idx="221">
                  <c:v>27172.987962072111</c:v>
                </c:pt>
                <c:pt idx="222">
                  <c:v>23992.789865550851</c:v>
                </c:pt>
                <c:pt idx="223">
                  <c:v>21118.370542436729</c:v>
                </c:pt>
                <c:pt idx="224">
                  <c:v>11858.5764529639</c:v>
                </c:pt>
                <c:pt idx="225">
                  <c:v>22734.035212335548</c:v>
                </c:pt>
                <c:pt idx="226">
                  <c:v>9433.9934251300729</c:v>
                </c:pt>
                <c:pt idx="227">
                  <c:v>30006.039707546621</c:v>
                </c:pt>
                <c:pt idx="228">
                  <c:v>26620.435046933097</c:v>
                </c:pt>
                <c:pt idx="229">
                  <c:v>23373.725951161319</c:v>
                </c:pt>
                <c:pt idx="230">
                  <c:v>11721.676216148409</c:v>
                </c:pt>
                <c:pt idx="231">
                  <c:v>19593.773623792131</c:v>
                </c:pt>
                <c:pt idx="232">
                  <c:v>19399.155194846098</c:v>
                </c:pt>
                <c:pt idx="233">
                  <c:v>18135.738576521297</c:v>
                </c:pt>
                <c:pt idx="234">
                  <c:v>13839.046833504255</c:v>
                </c:pt>
                <c:pt idx="235">
                  <c:v>22813.80062987264</c:v>
                </c:pt>
                <c:pt idx="236">
                  <c:v>17432.282092506161</c:v>
                </c:pt>
              </c:numCache>
            </c:numRef>
          </c:yVal>
        </c:ser>
        <c:axId val="133855104"/>
        <c:axId val="133862528"/>
      </c:scatterChart>
      <c:valAx>
        <c:axId val="133855104"/>
        <c:scaling>
          <c:orientation val="minMax"/>
          <c:max val="9.0000000000000052E-2"/>
          <c:min val="-4.0000000000000112E-2"/>
        </c:scaling>
        <c:axPos val="b"/>
        <c:numFmt formatCode="0.0%" sourceLinked="0"/>
        <c:majorTickMark val="none"/>
        <c:tickLblPos val="low"/>
        <c:spPr>
          <a:ln w="38100">
            <a:solidFill>
              <a:srgbClr val="000000"/>
            </a:solidFill>
            <a:prstDash val="solid"/>
          </a:ln>
        </c:spPr>
        <c:txPr>
          <a:bodyPr rot="0" vert="horz"/>
          <a:lstStyle/>
          <a:p>
            <a:pPr>
              <a:defRPr lang="en-US" sz="1100" b="0" i="0" u="none" strike="noStrike" baseline="0">
                <a:solidFill>
                  <a:srgbClr val="000000"/>
                </a:solidFill>
                <a:latin typeface="Arial"/>
                <a:ea typeface="Arial"/>
                <a:cs typeface="Arial"/>
              </a:defRPr>
            </a:pPr>
            <a:endParaRPr lang="en-US"/>
          </a:p>
        </c:txPr>
        <c:crossAx val="133862528"/>
        <c:crossesAt val="18209"/>
        <c:crossBetween val="midCat"/>
        <c:majorUnit val="1.0000000000000005E-2"/>
        <c:minorUnit val="1.0000000000000005E-2"/>
      </c:valAx>
      <c:valAx>
        <c:axId val="133862528"/>
        <c:scaling>
          <c:orientation val="minMax"/>
          <c:max val="95000"/>
          <c:min val="0"/>
        </c:scaling>
        <c:axPos val="l"/>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fr-FR" sz="1400" b="1" i="0" u="none" strike="noStrike" kern="1200" baseline="0">
                    <a:solidFill>
                      <a:srgbClr val="000000"/>
                    </a:solidFill>
                    <a:latin typeface="Arial"/>
                    <a:ea typeface="Arial"/>
                    <a:cs typeface="Arial"/>
                  </a:defRPr>
                </a:pPr>
                <a:r>
                  <a:rPr lang="fr-FR" sz="1400" b="1" i="0" baseline="0"/>
                  <a:t>Initial per capita GDP in PPP </a:t>
                </a:r>
                <a:endParaRPr lang="fr-FR" sz="1400" baseline="0"/>
              </a:p>
              <a:p>
                <a:pPr marL="0" marR="0" indent="0" algn="ctr" defTabSz="914400" rtl="0" eaLnBrk="1" fontAlgn="auto" latinLnBrk="0" hangingPunct="1">
                  <a:lnSpc>
                    <a:spcPct val="100000"/>
                  </a:lnSpc>
                  <a:spcBef>
                    <a:spcPts val="0"/>
                  </a:spcBef>
                  <a:spcAft>
                    <a:spcPts val="0"/>
                  </a:spcAft>
                  <a:buClrTx/>
                  <a:buSzTx/>
                  <a:buFontTx/>
                  <a:buNone/>
                  <a:tabLst/>
                  <a:defRPr lang="fr-FR" sz="1400" b="1" i="0" u="none" strike="noStrike" kern="1200" baseline="0">
                    <a:solidFill>
                      <a:srgbClr val="000000"/>
                    </a:solidFill>
                    <a:latin typeface="Arial"/>
                    <a:ea typeface="Arial"/>
                    <a:cs typeface="Arial"/>
                  </a:defRPr>
                </a:pPr>
                <a:endParaRPr lang="fr-FR" sz="1400" baseline="0"/>
              </a:p>
            </c:rich>
          </c:tx>
          <c:layout>
            <c:manualLayout>
              <c:xMode val="edge"/>
              <c:yMode val="edge"/>
              <c:x val="5.972324325601094E-3"/>
              <c:y val="0.16009007070837505"/>
            </c:manualLayout>
          </c:layout>
          <c:spPr>
            <a:noFill/>
            <a:ln w="25400">
              <a:noFill/>
            </a:ln>
          </c:spPr>
        </c:title>
        <c:numFmt formatCode="General" sourceLinked="0"/>
        <c:majorTickMark val="none"/>
        <c:tickLblPos val="low"/>
        <c:spPr>
          <a:noFill/>
          <a:ln w="12700" cmpd="dbl">
            <a:solidFill>
              <a:srgbClr val="000000"/>
            </a:solidFill>
            <a:prstDash val="solid"/>
          </a:ln>
        </c:spPr>
        <c:txPr>
          <a:bodyPr rot="0" vert="horz"/>
          <a:lstStyle/>
          <a:p>
            <a:pPr>
              <a:defRPr lang="en-US" sz="1200" b="0" i="0" u="none" strike="noStrike" baseline="0">
                <a:solidFill>
                  <a:srgbClr val="000000"/>
                </a:solidFill>
                <a:latin typeface="Arial"/>
                <a:ea typeface="Arial"/>
                <a:cs typeface="Arial"/>
              </a:defRPr>
            </a:pPr>
            <a:endParaRPr lang="en-US"/>
          </a:p>
        </c:txPr>
        <c:crossAx val="133855104"/>
        <c:crossesAt val="1.970000000000021E-2"/>
        <c:crossBetween val="midCat"/>
        <c:majorUnit val="20000"/>
      </c:valAx>
      <c:spPr>
        <a:noFill/>
        <a:ln w="25400">
          <a:solidFill>
            <a:srgbClr val="000000"/>
          </a:solidFill>
        </a:ln>
      </c:spPr>
    </c:plotArea>
    <c:plotVisOnly val="1"/>
    <c:dispBlanksAs val="gap"/>
  </c:chart>
  <c:spPr>
    <a:solidFill>
      <a:schemeClr val="bg1">
        <a:lumMod val="95000"/>
      </a:schemeClr>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0.49711</cdr:x>
      <cdr:y>0.07486</cdr:y>
    </cdr:from>
    <cdr:to>
      <cdr:x>0.49729</cdr:x>
      <cdr:y>0.78085</cdr:y>
    </cdr:to>
    <cdr:sp macro="" textlink="">
      <cdr:nvSpPr>
        <cdr:cNvPr id="6" name="Straight Connector 5"/>
        <cdr:cNvSpPr/>
      </cdr:nvSpPr>
      <cdr:spPr>
        <a:xfrm xmlns:a="http://schemas.openxmlformats.org/drawingml/2006/main" rot="5400000">
          <a:off x="4228306" y="248444"/>
          <a:ext cx="1588" cy="234315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0.49663</cdr:x>
      <cdr:y>0.07486</cdr:y>
    </cdr:from>
    <cdr:to>
      <cdr:x>0.49729</cdr:x>
      <cdr:y>0.8981</cdr:y>
    </cdr:to>
    <cdr:sp macro="" textlink="">
      <cdr:nvSpPr>
        <cdr:cNvPr id="4" name="Straight Connector 5"/>
        <cdr:cNvSpPr/>
      </cdr:nvSpPr>
      <cdr:spPr>
        <a:xfrm xmlns:a="http://schemas.openxmlformats.org/drawingml/2006/main" rot="5400000">
          <a:off x="2558315" y="1952638"/>
          <a:ext cx="3309071" cy="5602"/>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0.49711</cdr:x>
      <cdr:y>0.07486</cdr:y>
    </cdr:from>
    <cdr:to>
      <cdr:x>0.49729</cdr:x>
      <cdr:y>0.78085</cdr:y>
    </cdr:to>
    <cdr:sp macro="" textlink="">
      <cdr:nvSpPr>
        <cdr:cNvPr id="5" name="Straight Connector 5"/>
        <cdr:cNvSpPr/>
      </cdr:nvSpPr>
      <cdr:spPr>
        <a:xfrm xmlns:a="http://schemas.openxmlformats.org/drawingml/2006/main" rot="5400000">
          <a:off x="4228306" y="248444"/>
          <a:ext cx="1588" cy="234315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0.49711</cdr:x>
      <cdr:y>0.07486</cdr:y>
    </cdr:from>
    <cdr:to>
      <cdr:x>0.49729</cdr:x>
      <cdr:y>0.78085</cdr:y>
    </cdr:to>
    <cdr:sp macro="" textlink="">
      <cdr:nvSpPr>
        <cdr:cNvPr id="7" name="Straight Connector 5"/>
        <cdr:cNvSpPr/>
      </cdr:nvSpPr>
      <cdr:spPr>
        <a:xfrm xmlns:a="http://schemas.openxmlformats.org/drawingml/2006/main" rot="5400000">
          <a:off x="2796008" y="1719022"/>
          <a:ext cx="2837762" cy="1526"/>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0F76BD9-1863-4435-B1CD-888297BEA5F0}" type="datetimeFigureOut">
              <a:rPr lang="en-US" smtClean="0"/>
              <a:pPr/>
              <a:t>10/26/2010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3872C75-E3EB-49AC-B87E-36A2BB6184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81E924-7F11-45D1-9851-4D937A2C2EF9}" type="datetimeFigureOut">
              <a:rPr lang="en-US" smtClean="0"/>
              <a:pPr/>
              <a:t>10/26/2010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A60D4C5-7DAE-4398-8CEE-C7E1833D0F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01608-C4F7-494D-B109-CC052851B182}" type="slidenum">
              <a:rPr lang="en-US"/>
              <a:pPr/>
              <a:t>12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F3092D-B7A7-4CDE-ABD8-C71DFA9C843F}"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F3092D-B7A7-4CDE-ABD8-C71DFA9C843F}"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0D4C5-7DAE-4398-8CEE-C7E1833D0F41}"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it-IT"/>
          </a:p>
        </p:txBody>
      </p:sp>
      <p:sp>
        <p:nvSpPr>
          <p:cNvPr id="21508" name="Slide Number Placeholder 3"/>
          <p:cNvSpPr>
            <a:spLocks noGrp="1"/>
          </p:cNvSpPr>
          <p:nvPr>
            <p:ph type="sldNum" sz="quarter" idx="5"/>
          </p:nvPr>
        </p:nvSpPr>
        <p:spPr bwMode="auto">
          <a:ln>
            <a:miter lim="800000"/>
            <a:headEnd/>
            <a:tailEnd/>
          </a:ln>
        </p:spPr>
        <p:txBody>
          <a:bodyPr/>
          <a:lstStyle/>
          <a:p>
            <a:fld id="{3203985B-586D-5D49-B676-53D775D2990E}" type="slidenum">
              <a:rPr lang="en-US"/>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it-IT"/>
          </a:p>
        </p:txBody>
      </p:sp>
      <p:sp>
        <p:nvSpPr>
          <p:cNvPr id="22532" name="Slide Number Placeholder 3"/>
          <p:cNvSpPr>
            <a:spLocks noGrp="1"/>
          </p:cNvSpPr>
          <p:nvPr>
            <p:ph type="sldNum" sz="quarter" idx="5"/>
          </p:nvPr>
        </p:nvSpPr>
        <p:spPr bwMode="auto">
          <a:ln>
            <a:miter lim="800000"/>
            <a:headEnd/>
            <a:tailEnd/>
          </a:ln>
        </p:spPr>
        <p:txBody>
          <a:bodyPr/>
          <a:lstStyle/>
          <a:p>
            <a:fld id="{603336B0-F808-954E-844A-356E3BE868A1}" type="slidenum">
              <a:rPr lang="en-US"/>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ln>
            <a:miter lim="800000"/>
            <a:headEnd/>
            <a:tailEnd/>
          </a:ln>
        </p:spPr>
        <p:txBody>
          <a:bodyPr/>
          <a:lstStyle/>
          <a:p>
            <a:fld id="{82A91CEB-6BE1-8149-915E-E1901C077194}"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a:lstStyle/>
          <a:p>
            <a:fld id="{9EF656EE-41C1-0848-981B-0AB0441D5F74}" type="slidenum">
              <a:rPr lang="en-US"/>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a:lstStyle/>
          <a:p>
            <a:fld id="{0D29DC30-F2BE-6F43-8AB1-BB9C1F508E1D}" type="slidenum">
              <a:rPr lang="en-US"/>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r>
              <a:rPr lang="en-US"/>
              <a:t>In the US, entrepreneurship, innovation and amenities are considered as the means to drive rural growth, post crisis. </a:t>
            </a:r>
          </a:p>
        </p:txBody>
      </p:sp>
      <p:sp>
        <p:nvSpPr>
          <p:cNvPr id="28676" name="Slide Number Placeholder 3"/>
          <p:cNvSpPr>
            <a:spLocks noGrp="1"/>
          </p:cNvSpPr>
          <p:nvPr>
            <p:ph type="sldNum" sz="quarter" idx="5"/>
          </p:nvPr>
        </p:nvSpPr>
        <p:spPr bwMode="auto">
          <a:ln>
            <a:miter lim="800000"/>
            <a:headEnd/>
            <a:tailEnd/>
          </a:ln>
        </p:spPr>
        <p:txBody>
          <a:bodyPr/>
          <a:lstStyle/>
          <a:p>
            <a:fld id="{E0FD6643-5172-3845-98F3-AB1FB4B15923}" type="slidenum">
              <a:rPr lang="en-US"/>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en-US" sz="4000"/>
          </a:p>
        </p:txBody>
      </p:sp>
      <p:sp>
        <p:nvSpPr>
          <p:cNvPr id="29700" name="Slide Number Placeholder 3"/>
          <p:cNvSpPr>
            <a:spLocks noGrp="1"/>
          </p:cNvSpPr>
          <p:nvPr>
            <p:ph type="sldNum" sz="quarter" idx="5"/>
          </p:nvPr>
        </p:nvSpPr>
        <p:spPr bwMode="auto">
          <a:ln>
            <a:miter lim="800000"/>
            <a:headEnd/>
            <a:tailEnd/>
          </a:ln>
        </p:spPr>
        <p:txBody>
          <a:bodyPr/>
          <a:lstStyle/>
          <a:p>
            <a:fld id="{137A299C-BC1A-7141-ACC5-5AE5A6CCD111}" type="slidenum">
              <a:rPr lang="en-US"/>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en-US"/>
          </a:p>
        </p:txBody>
      </p:sp>
      <p:sp>
        <p:nvSpPr>
          <p:cNvPr id="30724" name="Slide Number Placeholder 3"/>
          <p:cNvSpPr>
            <a:spLocks noGrp="1"/>
          </p:cNvSpPr>
          <p:nvPr>
            <p:ph type="sldNum" sz="quarter" idx="5"/>
          </p:nvPr>
        </p:nvSpPr>
        <p:spPr bwMode="auto">
          <a:ln>
            <a:miter lim="800000"/>
            <a:headEnd/>
            <a:tailEnd/>
          </a:ln>
        </p:spPr>
        <p:txBody>
          <a:bodyPr/>
          <a:lstStyle/>
          <a:p>
            <a:fld id="{1B984DEA-B621-F74A-BC5D-5A17E36A0D4B}" type="slidenum">
              <a:rPr lang="en-US"/>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0D4C5-7DAE-4398-8CEE-C7E1833D0F41}"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1A250-7D4B-474D-AF96-4FAF76BB8C44}" type="slidenum">
              <a:rPr lang="en-US"/>
              <a:pPr/>
              <a:t>31</a:t>
            </a:fld>
            <a:endParaRPr lang="en-US"/>
          </a:p>
        </p:txBody>
      </p:sp>
      <p:sp>
        <p:nvSpPr>
          <p:cNvPr id="869378" name="Rectangle 2"/>
          <p:cNvSpPr>
            <a:spLocks noGrp="1" noRot="1" noChangeAspect="1" noChangeArrowheads="1" noTextEdit="1"/>
          </p:cNvSpPr>
          <p:nvPr>
            <p:ph type="sldImg"/>
          </p:nvPr>
        </p:nvSpPr>
        <p:spPr>
          <a:ln/>
        </p:spPr>
      </p:sp>
      <p:sp>
        <p:nvSpPr>
          <p:cNvPr id="86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11EC6B-8D81-4A67-89B0-F4511E53CE2C}" type="slidenum">
              <a:rPr lang="en-US"/>
              <a:pPr/>
              <a:t>32</a:t>
            </a:fld>
            <a:endParaRPr lang="en-US"/>
          </a:p>
        </p:txBody>
      </p:sp>
      <p:sp>
        <p:nvSpPr>
          <p:cNvPr id="875522" name="Rectangle 2"/>
          <p:cNvSpPr>
            <a:spLocks noGrp="1" noRot="1" noChangeAspect="1" noChangeArrowheads="1" noTextEdit="1"/>
          </p:cNvSpPr>
          <p:nvPr>
            <p:ph type="sldImg"/>
          </p:nvPr>
        </p:nvSpPr>
        <p:spPr>
          <a:ln/>
        </p:spPr>
      </p:sp>
      <p:sp>
        <p:nvSpPr>
          <p:cNvPr id="87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19B0C-7229-45B4-BA62-0DE38DE28C85}" type="slidenum">
              <a:rPr lang="en-US"/>
              <a:pPr/>
              <a:t>33</a:t>
            </a:fld>
            <a:endParaRPr lang="en-US"/>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E1BAA-A6CE-46E8-B366-2DF872113CA3}" type="slidenum">
              <a:rPr lang="en-US"/>
              <a:pPr/>
              <a:t>34</a:t>
            </a:fld>
            <a:endParaRPr lang="en-US"/>
          </a:p>
        </p:txBody>
      </p:sp>
      <p:sp>
        <p:nvSpPr>
          <p:cNvPr id="835586" name="Rectangle 2"/>
          <p:cNvSpPr>
            <a:spLocks noGrp="1" noRot="1" noChangeAspect="1" noChangeArrowheads="1" noTextEdit="1"/>
          </p:cNvSpPr>
          <p:nvPr>
            <p:ph type="sldImg"/>
          </p:nvPr>
        </p:nvSpPr>
        <p:spPr>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endParaRPr lang="en-US" smtClean="0"/>
          </a:p>
        </p:txBody>
      </p:sp>
      <p:sp>
        <p:nvSpPr>
          <p:cNvPr id="80900" name="Slide Number Placeholder 3"/>
          <p:cNvSpPr>
            <a:spLocks noGrp="1"/>
          </p:cNvSpPr>
          <p:nvPr>
            <p:ph type="sldNum" sz="quarter" idx="5"/>
          </p:nvPr>
        </p:nvSpPr>
        <p:spPr>
          <a:noFill/>
        </p:spPr>
        <p:txBody>
          <a:bodyPr/>
          <a:lstStyle/>
          <a:p>
            <a:fld id="{0AC8AA90-7B9F-46C8-A071-05C668244BD6}" type="slidenum">
              <a:rPr lang="en-US" smtClean="0"/>
              <a:pPr/>
              <a:t>35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4B133-EE6E-4C98-9A34-DFCF311F7CB3}" type="slidenum">
              <a:rPr lang="en-US"/>
              <a:pPr/>
              <a:t>36</a:t>
            </a:fld>
            <a:endParaRPr lang="en-US"/>
          </a:p>
        </p:txBody>
      </p:sp>
      <p:sp>
        <p:nvSpPr>
          <p:cNvPr id="779266" name="Rectangle 2"/>
          <p:cNvSpPr>
            <a:spLocks noGrp="1" noRot="1" noChangeAspect="1" noChangeArrowheads="1" noTextEdit="1"/>
          </p:cNvSpPr>
          <p:nvPr>
            <p:ph type="sldImg"/>
          </p:nvPr>
        </p:nvSpPr>
        <p:spPr>
          <a:xfrm>
            <a:off x="1257300" y="720725"/>
            <a:ext cx="4802188" cy="3600450"/>
          </a:xfrm>
          <a:ln/>
        </p:spPr>
      </p:sp>
      <p:sp>
        <p:nvSpPr>
          <p:cNvPr id="77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D598E-D53C-4891-AF99-86650344D669}" type="slidenum">
              <a:rPr lang="en-US"/>
              <a:pPr/>
              <a:t>37</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C04EE-277B-4FF3-9DF2-A535087B69BA}"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C04EE-277B-4FF3-9DF2-A535087B69BA}" type="slidenum">
              <a:rPr lang="en-US" smtClean="0"/>
              <a:pPr/>
              <a:t>40</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E1976-9313-4B60-898E-F3B039B490AF}" type="slidenum">
              <a:rPr lang="en-US"/>
              <a:pPr/>
              <a:t>41</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2FAD8-CCE2-4728-B952-EDBBB628150B}" type="slidenum">
              <a:rPr lang="en-US"/>
              <a:pPr/>
              <a:t>42</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0D4C5-7DAE-4398-8CEE-C7E1833D0F41}" type="slidenum">
              <a:rPr lang="en-US" smtClean="0"/>
              <a:pPr/>
              <a:t>43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52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0D4C5-7DAE-4398-8CEE-C7E1833D0F41}" type="slidenum">
              <a:rPr lang="en-US" smtClean="0"/>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0D4C5-7DAE-4398-8CEE-C7E1833D0F41}" type="slidenum">
              <a:rPr lang="en-US" smtClean="0"/>
              <a:pPr/>
              <a:t>57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60D4C5-7DAE-4398-8CEE-C7E1833D0F4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A84187-7367-4CFC-B72C-79A6EC92E82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6A84187-7367-4CFC-B72C-79A6EC92E826}"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03AC8AD-3D77-43A1-A527-018065291A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03AC8AD-3D77-43A1-A527-018065291A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36995D-38B7-41DF-AD0E-4216BA7C1694}" type="datetimeFigureOut">
              <a:rPr lang="en-US" smtClean="0"/>
              <a:pPr/>
              <a:t>10/26/2010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36995D-38B7-41DF-AD0E-4216BA7C1694}" type="datetimeFigureOut">
              <a:rPr lang="en-US" smtClean="0"/>
              <a:pPr/>
              <a:t>10/26/2010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03AC8AD-3D77-43A1-A527-018065291A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7.wmf"/><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hyperlink" Target="http://www.rupri.org/" TargetMode="External"/><Relationship Id="rId4" Type="http://schemas.openxmlformats.org/officeDocument/2006/relationships/hyperlink" Target="mailto:cfluharty@rupri.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457200"/>
            <a:ext cx="8763000" cy="2590799"/>
          </a:xfrm>
        </p:spPr>
        <p:txBody>
          <a:bodyPr>
            <a:noAutofit/>
          </a:bodyPr>
          <a:lstStyle/>
          <a:p>
            <a:r>
              <a:rPr lang="en-US" sz="2900" cap="none" dirty="0" smtClean="0">
                <a:solidFill>
                  <a:schemeClr val="tx1"/>
                </a:solidFill>
                <a:effectLst/>
                <a:latin typeface="+mn-lt"/>
                <a:cs typeface="Times New Roman" pitchFamily="18" charset="0"/>
              </a:rPr>
              <a:t>Re-Calibrating A “Place-Primacy”</a:t>
            </a:r>
            <a:br>
              <a:rPr lang="en-US" sz="2900" cap="none" dirty="0" smtClean="0">
                <a:solidFill>
                  <a:schemeClr val="tx1"/>
                </a:solidFill>
                <a:effectLst/>
                <a:latin typeface="+mn-lt"/>
                <a:cs typeface="Times New Roman" pitchFamily="18" charset="0"/>
              </a:rPr>
            </a:br>
            <a:r>
              <a:rPr lang="en-US" sz="2900" cap="none" dirty="0" smtClean="0">
                <a:solidFill>
                  <a:schemeClr val="tx1"/>
                </a:solidFill>
                <a:effectLst/>
                <a:latin typeface="+mn-lt"/>
                <a:cs typeface="Times New Roman" pitchFamily="18" charset="0"/>
              </a:rPr>
              <a:t>in Public Policy:</a:t>
            </a:r>
            <a:br>
              <a:rPr lang="en-US" sz="2900" cap="none" dirty="0" smtClean="0">
                <a:solidFill>
                  <a:schemeClr val="tx1"/>
                </a:solidFill>
                <a:effectLst/>
                <a:latin typeface="+mn-lt"/>
                <a:cs typeface="Times New Roman" pitchFamily="18" charset="0"/>
              </a:rPr>
            </a:br>
            <a:r>
              <a:rPr lang="en-US" sz="2900" cap="none" dirty="0" smtClean="0">
                <a:solidFill>
                  <a:schemeClr val="tx1"/>
                </a:solidFill>
                <a:effectLst/>
                <a:latin typeface="+mn-lt"/>
                <a:cs typeface="Times New Roman" pitchFamily="18" charset="0"/>
              </a:rPr>
              <a:t>Rural Communities, Rural Regions </a:t>
            </a:r>
            <a:br>
              <a:rPr lang="en-US" sz="2900" cap="none" dirty="0" smtClean="0">
                <a:solidFill>
                  <a:schemeClr val="tx1"/>
                </a:solidFill>
                <a:effectLst/>
                <a:latin typeface="+mn-lt"/>
                <a:cs typeface="Times New Roman" pitchFamily="18" charset="0"/>
              </a:rPr>
            </a:br>
            <a:r>
              <a:rPr lang="en-US" sz="2900" cap="none" dirty="0" smtClean="0">
                <a:solidFill>
                  <a:schemeClr val="tx1"/>
                </a:solidFill>
                <a:effectLst/>
                <a:latin typeface="+mn-lt"/>
                <a:cs typeface="Times New Roman" pitchFamily="18" charset="0"/>
              </a:rPr>
              <a:t>and the Rural-Urban Continuum</a:t>
            </a:r>
            <a:endParaRPr lang="en-US" sz="2900" cap="none" dirty="0">
              <a:solidFill>
                <a:schemeClr val="tx1"/>
              </a:solidFill>
              <a:effectLst/>
              <a:latin typeface="+mn-lt"/>
              <a:cs typeface="Times New Roman" pitchFamily="18" charset="0"/>
            </a:endParaRPr>
          </a:p>
        </p:txBody>
      </p:sp>
      <p:sp>
        <p:nvSpPr>
          <p:cNvPr id="5" name="Subtitle 4"/>
          <p:cNvSpPr>
            <a:spLocks noGrp="1"/>
          </p:cNvSpPr>
          <p:nvPr>
            <p:ph type="subTitle" idx="1"/>
          </p:nvPr>
        </p:nvSpPr>
        <p:spPr>
          <a:xfrm>
            <a:off x="1371600" y="3352800"/>
            <a:ext cx="6400800" cy="3124200"/>
          </a:xfrm>
        </p:spPr>
        <p:txBody>
          <a:bodyPr>
            <a:normAutofit fontScale="47500" lnSpcReduction="20000"/>
          </a:bodyPr>
          <a:lstStyle/>
          <a:p>
            <a:r>
              <a:rPr lang="en-US" sz="3600" dirty="0" smtClean="0">
                <a:solidFill>
                  <a:schemeClr val="tx1"/>
                </a:solidFill>
                <a:cs typeface="Times New Roman" pitchFamily="18" charset="0"/>
              </a:rPr>
              <a:t>Presented to</a:t>
            </a:r>
          </a:p>
          <a:p>
            <a:r>
              <a:rPr lang="en-US" sz="3600" dirty="0" smtClean="0">
                <a:solidFill>
                  <a:schemeClr val="tx1"/>
                </a:solidFill>
                <a:cs typeface="Times New Roman" pitchFamily="18" charset="0"/>
              </a:rPr>
              <a:t>The Maryland Rural Health Association:</a:t>
            </a:r>
          </a:p>
          <a:p>
            <a:r>
              <a:rPr lang="en-US" sz="3600" dirty="0" smtClean="0">
                <a:cs typeface="Times New Roman" pitchFamily="18" charset="0"/>
              </a:rPr>
              <a:t>Rural Matters: Emerging Health Challenges and Opportunities</a:t>
            </a:r>
            <a:endParaRPr lang="en-US" sz="3600" dirty="0" smtClean="0">
              <a:solidFill>
                <a:schemeClr val="tx1"/>
              </a:solidFill>
              <a:cs typeface="Times New Roman" pitchFamily="18" charset="0"/>
            </a:endParaRPr>
          </a:p>
          <a:p>
            <a:endParaRPr lang="en-US" sz="3600" dirty="0" smtClean="0">
              <a:solidFill>
                <a:schemeClr val="tx1"/>
              </a:solidFill>
              <a:cs typeface="Times New Roman" pitchFamily="18" charset="0"/>
            </a:endParaRPr>
          </a:p>
          <a:p>
            <a:r>
              <a:rPr lang="en-US" sz="3600" dirty="0" smtClean="0">
                <a:cs typeface="Times New Roman" pitchFamily="18" charset="0"/>
              </a:rPr>
              <a:t>Cumberland, Maryland</a:t>
            </a:r>
          </a:p>
          <a:p>
            <a:endParaRPr lang="en-US" sz="3600" dirty="0" smtClean="0">
              <a:solidFill>
                <a:schemeClr val="tx1"/>
              </a:solidFill>
              <a:cs typeface="Times New Roman" pitchFamily="18" charset="0"/>
            </a:endParaRPr>
          </a:p>
          <a:p>
            <a:r>
              <a:rPr lang="en-US" sz="3600" dirty="0" smtClean="0">
                <a:cs typeface="Times New Roman" pitchFamily="18" charset="0"/>
              </a:rPr>
              <a:t>October 21, 2010</a:t>
            </a:r>
            <a:endParaRPr lang="en-US" sz="3600" dirty="0" smtClean="0">
              <a:solidFill>
                <a:schemeClr val="tx1"/>
              </a:solidFill>
              <a:cs typeface="Times New Roman" pitchFamily="18" charset="0"/>
            </a:endParaRPr>
          </a:p>
          <a:p>
            <a:endParaRPr lang="en-US" sz="3600" dirty="0" smtClean="0">
              <a:cs typeface="Times New Roman" pitchFamily="18" charset="0"/>
            </a:endParaRPr>
          </a:p>
          <a:p>
            <a:endParaRPr lang="en-US" dirty="0" smtClean="0">
              <a:solidFill>
                <a:schemeClr val="tx1"/>
              </a:solidFill>
              <a:cs typeface="Times New Roman" pitchFamily="18" charset="0"/>
            </a:endParaRPr>
          </a:p>
          <a:p>
            <a:r>
              <a:rPr lang="en-US" dirty="0" smtClean="0">
                <a:solidFill>
                  <a:schemeClr val="tx1"/>
                </a:solidFill>
                <a:cs typeface="Times New Roman" pitchFamily="18" charset="0"/>
              </a:rPr>
              <a:t>Charles W. </a:t>
            </a:r>
            <a:r>
              <a:rPr lang="en-US" dirty="0" err="1" smtClean="0">
                <a:solidFill>
                  <a:schemeClr val="tx1"/>
                </a:solidFill>
                <a:cs typeface="Times New Roman" pitchFamily="18" charset="0"/>
              </a:rPr>
              <a:t>Fluharty</a:t>
            </a:r>
            <a:endParaRPr lang="en-US" dirty="0" smtClean="0">
              <a:solidFill>
                <a:schemeClr val="tx1"/>
              </a:solidFill>
              <a:cs typeface="Times New Roman" pitchFamily="18" charset="0"/>
            </a:endParaRPr>
          </a:p>
          <a:p>
            <a:r>
              <a:rPr lang="en-US" dirty="0" smtClean="0">
                <a:cs typeface="Times New Roman" pitchFamily="18" charset="0"/>
              </a:rPr>
              <a:t>President &amp; CEO</a:t>
            </a:r>
            <a:endParaRPr lang="en-US" dirty="0" smtClean="0">
              <a:solidFill>
                <a:schemeClr val="tx1"/>
              </a:solidFill>
              <a:cs typeface="Times New Roman" pitchFamily="18" charset="0"/>
            </a:endParaRPr>
          </a:p>
          <a:p>
            <a:r>
              <a:rPr lang="en-US" dirty="0" smtClean="0">
                <a:solidFill>
                  <a:schemeClr val="tx1"/>
                </a:solidFill>
                <a:cs typeface="Times New Roman" pitchFamily="18" charset="0"/>
              </a:rPr>
              <a:t>Rural Policy Research Institute </a:t>
            </a:r>
          </a:p>
          <a:p>
            <a:endParaRPr lang="en-US" dirty="0">
              <a:solidFill>
                <a:schemeClr val="tx1"/>
              </a:solidFill>
              <a:cs typeface="Times New Roman" pitchFamily="18" charset="0"/>
            </a:endParaRPr>
          </a:p>
        </p:txBody>
      </p:sp>
      <p:pic>
        <p:nvPicPr>
          <p:cNvPr id="102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tushi.jpg"/>
          <p:cNvPicPr>
            <a:picLocks noChangeAspect="1"/>
          </p:cNvPicPr>
          <p:nvPr/>
        </p:nvPicPr>
        <p:blipFill>
          <a:blip r:embed="rId3" cstate="print"/>
          <a:srcRect l="12347" t="23333" r="8002" b="36667"/>
          <a:stretch>
            <a:fillRect/>
          </a:stretch>
        </p:blipFill>
        <p:spPr>
          <a:xfrm>
            <a:off x="2514600" y="4953000"/>
            <a:ext cx="1513416" cy="990600"/>
          </a:xfrm>
          <a:prstGeom prst="rect">
            <a:avLst/>
          </a:prstGeom>
          <a:ln>
            <a:noFill/>
          </a:ln>
        </p:spPr>
      </p:pic>
      <p:pic>
        <p:nvPicPr>
          <p:cNvPr id="4" name="Picture 3" descr="statusak.jpg"/>
          <p:cNvPicPr>
            <a:picLocks noChangeAspect="1"/>
          </p:cNvPicPr>
          <p:nvPr/>
        </p:nvPicPr>
        <p:blipFill>
          <a:blip r:embed="rId4" cstate="print"/>
          <a:srcRect l="18139" t="16667" r="6554" b="46666"/>
          <a:stretch>
            <a:fillRect/>
          </a:stretch>
        </p:blipFill>
        <p:spPr>
          <a:xfrm>
            <a:off x="0" y="4267200"/>
            <a:ext cx="2641600" cy="1676400"/>
          </a:xfrm>
          <a:prstGeom prst="rect">
            <a:avLst/>
          </a:prstGeom>
          <a:ln>
            <a:noFill/>
          </a:ln>
        </p:spPr>
      </p:pic>
      <p:pic>
        <p:nvPicPr>
          <p:cNvPr id="2" name="Picture 1" descr="us no county oulines.wmf"/>
          <p:cNvPicPr>
            <a:picLocks noChangeAspect="1"/>
          </p:cNvPicPr>
          <p:nvPr/>
        </p:nvPicPr>
        <p:blipFill>
          <a:blip r:embed="rId5" cstate="print"/>
          <a:srcRect l="5467" t="23333" r="2594" b="31111"/>
          <a:stretch>
            <a:fillRect/>
          </a:stretch>
        </p:blipFill>
        <p:spPr>
          <a:xfrm>
            <a:off x="533400" y="533400"/>
            <a:ext cx="8001000" cy="5125641"/>
          </a:xfrm>
          <a:prstGeom prst="rect">
            <a:avLst/>
          </a:prstGeom>
        </p:spPr>
      </p:pic>
      <p:sp>
        <p:nvSpPr>
          <p:cNvPr id="6" name="TextBox 5"/>
          <p:cNvSpPr txBox="1"/>
          <p:nvPr/>
        </p:nvSpPr>
        <p:spPr>
          <a:xfrm>
            <a:off x="0" y="6211669"/>
            <a:ext cx="4419600" cy="646331"/>
          </a:xfrm>
          <a:prstGeom prst="rect">
            <a:avLst/>
          </a:prstGeom>
          <a:noFill/>
        </p:spPr>
        <p:txBody>
          <a:bodyPr wrap="square" rtlCol="0">
            <a:spAutoFit/>
          </a:bodyPr>
          <a:lstStyle/>
          <a:p>
            <a:r>
              <a:rPr lang="en-US" sz="1200" dirty="0" smtClean="0"/>
              <a:t>Source: Office of Management and Budget and</a:t>
            </a:r>
          </a:p>
          <a:p>
            <a:r>
              <a:rPr lang="en-US" sz="1200" dirty="0" smtClean="0"/>
              <a:t>U.S. Census Bureau</a:t>
            </a:r>
          </a:p>
          <a:p>
            <a:r>
              <a:rPr lang="en-US" sz="1200" i="1" dirty="0" smtClean="0"/>
              <a:t>Alaska &amp; Hawaii are not to scale</a:t>
            </a:r>
            <a:endParaRPr lang="en-US" sz="1200" i="1" dirty="0"/>
          </a:p>
        </p:txBody>
      </p:sp>
      <p:sp>
        <p:nvSpPr>
          <p:cNvPr id="7" name="TextBox 6"/>
          <p:cNvSpPr txBox="1"/>
          <p:nvPr/>
        </p:nvSpPr>
        <p:spPr>
          <a:xfrm>
            <a:off x="0" y="0"/>
            <a:ext cx="9144000" cy="461665"/>
          </a:xfrm>
          <a:prstGeom prst="rect">
            <a:avLst/>
          </a:prstGeom>
          <a:noFill/>
        </p:spPr>
        <p:txBody>
          <a:bodyPr wrap="square" rtlCol="0">
            <a:spAutoFit/>
          </a:bodyPr>
          <a:lstStyle/>
          <a:p>
            <a:pPr algn="ctr"/>
            <a:r>
              <a:rPr lang="en-US" sz="2400" b="1" dirty="0" smtClean="0">
                <a:solidFill>
                  <a:schemeClr val="accent2">
                    <a:lumMod val="50000"/>
                  </a:schemeClr>
                </a:solidFill>
                <a:cs typeface="Times New Roman" pitchFamily="18" charset="0"/>
              </a:rPr>
              <a:t>Core Based Statistical Area Classifications, 2008</a:t>
            </a:r>
            <a:endParaRPr lang="en-US" sz="2400" b="1" dirty="0">
              <a:solidFill>
                <a:schemeClr val="accent2">
                  <a:lumMod val="50000"/>
                </a:schemeClr>
              </a:solidFill>
              <a:cs typeface="Times New Roman" pitchFamily="18" charset="0"/>
            </a:endParaRPr>
          </a:p>
        </p:txBody>
      </p:sp>
      <p:grpSp>
        <p:nvGrpSpPr>
          <p:cNvPr id="3" name="Group 7"/>
          <p:cNvGrpSpPr/>
          <p:nvPr/>
        </p:nvGrpSpPr>
        <p:grpSpPr>
          <a:xfrm>
            <a:off x="4800600" y="5334000"/>
            <a:ext cx="1983937" cy="1284522"/>
            <a:chOff x="228600" y="208701"/>
            <a:chExt cx="1983937" cy="1284522"/>
          </a:xfrm>
        </p:grpSpPr>
        <p:grpSp>
          <p:nvGrpSpPr>
            <p:cNvPr id="8" name="Group 9"/>
            <p:cNvGrpSpPr/>
            <p:nvPr/>
          </p:nvGrpSpPr>
          <p:grpSpPr>
            <a:xfrm>
              <a:off x="304800" y="547255"/>
              <a:ext cx="1463335" cy="307777"/>
              <a:chOff x="304800" y="242455"/>
              <a:chExt cx="1463335" cy="307777"/>
            </a:xfrm>
          </p:grpSpPr>
          <p:sp>
            <p:nvSpPr>
              <p:cNvPr id="17" name="Rectangle 3"/>
              <p:cNvSpPr/>
              <p:nvPr/>
            </p:nvSpPr>
            <p:spPr>
              <a:xfrm>
                <a:off x="304800" y="297432"/>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6"/>
              <p:cNvSpPr txBox="1"/>
              <p:nvPr/>
            </p:nvSpPr>
            <p:spPr>
              <a:xfrm>
                <a:off x="540177" y="242455"/>
                <a:ext cx="1227958" cy="307777"/>
              </a:xfrm>
              <a:prstGeom prst="rect">
                <a:avLst/>
              </a:prstGeom>
              <a:noFill/>
            </p:spPr>
            <p:txBody>
              <a:bodyPr wrap="none" rtlCol="0">
                <a:spAutoFit/>
              </a:bodyPr>
              <a:lstStyle/>
              <a:p>
                <a:r>
                  <a:rPr lang="en-US" sz="1400" dirty="0" smtClean="0"/>
                  <a:t>Metropolitan</a:t>
                </a:r>
              </a:p>
            </p:txBody>
          </p:sp>
        </p:grpSp>
        <p:grpSp>
          <p:nvGrpSpPr>
            <p:cNvPr id="9" name="Group 10"/>
            <p:cNvGrpSpPr/>
            <p:nvPr/>
          </p:nvGrpSpPr>
          <p:grpSpPr>
            <a:xfrm>
              <a:off x="304800" y="866350"/>
              <a:ext cx="1450711" cy="307777"/>
              <a:chOff x="304800" y="609600"/>
              <a:chExt cx="1450711" cy="307777"/>
            </a:xfrm>
          </p:grpSpPr>
          <p:sp>
            <p:nvSpPr>
              <p:cNvPr id="15" name="Rectangle 4"/>
              <p:cNvSpPr/>
              <p:nvPr/>
            </p:nvSpPr>
            <p:spPr>
              <a:xfrm>
                <a:off x="304800" y="664577"/>
                <a:ext cx="228600" cy="2286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177" y="609600"/>
                <a:ext cx="1215334" cy="307777"/>
              </a:xfrm>
              <a:prstGeom prst="rect">
                <a:avLst/>
              </a:prstGeom>
              <a:noFill/>
            </p:spPr>
            <p:txBody>
              <a:bodyPr wrap="none" rtlCol="0">
                <a:spAutoFit/>
              </a:bodyPr>
              <a:lstStyle/>
              <a:p>
                <a:r>
                  <a:rPr lang="en-US" sz="1400" dirty="0" smtClean="0"/>
                  <a:t>Micropolitan</a:t>
                </a:r>
              </a:p>
            </p:txBody>
          </p:sp>
        </p:grpSp>
        <p:grpSp>
          <p:nvGrpSpPr>
            <p:cNvPr id="10" name="Group 11"/>
            <p:cNvGrpSpPr/>
            <p:nvPr/>
          </p:nvGrpSpPr>
          <p:grpSpPr>
            <a:xfrm>
              <a:off x="304800" y="1185446"/>
              <a:ext cx="1151012" cy="307777"/>
              <a:chOff x="304800" y="838200"/>
              <a:chExt cx="1151012" cy="307777"/>
            </a:xfrm>
          </p:grpSpPr>
          <p:sp>
            <p:nvSpPr>
              <p:cNvPr id="13" name="Rectangle 12"/>
              <p:cNvSpPr/>
              <p:nvPr/>
            </p:nvSpPr>
            <p:spPr>
              <a:xfrm>
                <a:off x="304800" y="893177"/>
                <a:ext cx="228600" cy="228600"/>
              </a:xfrm>
              <a:prstGeom prst="rect">
                <a:avLst/>
              </a:prstGeom>
              <a:solidFill>
                <a:srgbClr val="BFD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40177" y="838200"/>
                <a:ext cx="915635" cy="307777"/>
              </a:xfrm>
              <a:prstGeom prst="rect">
                <a:avLst/>
              </a:prstGeom>
              <a:noFill/>
            </p:spPr>
            <p:txBody>
              <a:bodyPr wrap="none" rtlCol="0">
                <a:spAutoFit/>
              </a:bodyPr>
              <a:lstStyle/>
              <a:p>
                <a:r>
                  <a:rPr lang="en-US" sz="1400" dirty="0" smtClean="0"/>
                  <a:t>Noncore</a:t>
                </a:r>
              </a:p>
            </p:txBody>
          </p:sp>
        </p:grpSp>
        <p:sp>
          <p:nvSpPr>
            <p:cNvPr id="12" name="TextBox 11"/>
            <p:cNvSpPr txBox="1"/>
            <p:nvPr/>
          </p:nvSpPr>
          <p:spPr>
            <a:xfrm>
              <a:off x="228600" y="208701"/>
              <a:ext cx="1983937" cy="338554"/>
            </a:xfrm>
            <a:prstGeom prst="rect">
              <a:avLst/>
            </a:prstGeom>
            <a:noFill/>
          </p:spPr>
          <p:txBody>
            <a:bodyPr wrap="none" rtlCol="0">
              <a:spAutoFit/>
            </a:bodyPr>
            <a:lstStyle/>
            <a:p>
              <a:r>
                <a:rPr lang="en-US" sz="1600" u="sng" dirty="0" smtClean="0"/>
                <a:t>CBSA Classification</a:t>
              </a:r>
            </a:p>
          </p:txBody>
        </p:sp>
      </p:grpSp>
      <p:pic>
        <p:nvPicPr>
          <p:cNvPr id="20" name="Picture 3" descr="C:\Documents and Settings\baloghn\Desktop\ruprilogo_final_nowords.eps"/>
          <p:cNvPicPr>
            <a:picLocks noChangeAspect="1" noChangeArrowheads="1"/>
          </p:cNvPicPr>
          <p:nvPr/>
        </p:nvPicPr>
        <p:blipFill>
          <a:blip r:embed="rId6"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cros - county only.jpg"/>
          <p:cNvPicPr>
            <a:picLocks noChangeAspect="1"/>
          </p:cNvPicPr>
          <p:nvPr/>
        </p:nvPicPr>
        <p:blipFill>
          <a:blip r:embed="rId3" cstate="print"/>
          <a:srcRect l="8002" t="13333" r="6554" b="45556"/>
          <a:stretch>
            <a:fillRect/>
          </a:stretch>
        </p:blipFill>
        <p:spPr>
          <a:xfrm>
            <a:off x="0" y="666427"/>
            <a:ext cx="9144000" cy="5734373"/>
          </a:xfrm>
          <a:prstGeom prst="rect">
            <a:avLst/>
          </a:prstGeom>
        </p:spPr>
      </p:pic>
      <p:sp>
        <p:nvSpPr>
          <p:cNvPr id="4" name="TextBox 3"/>
          <p:cNvSpPr txBox="1"/>
          <p:nvPr/>
        </p:nvSpPr>
        <p:spPr>
          <a:xfrm>
            <a:off x="0" y="0"/>
            <a:ext cx="9144000" cy="707886"/>
          </a:xfrm>
          <a:prstGeom prst="rect">
            <a:avLst/>
          </a:prstGeom>
          <a:noFill/>
        </p:spPr>
        <p:txBody>
          <a:bodyPr wrap="square" rtlCol="0">
            <a:spAutoFit/>
          </a:bodyPr>
          <a:lstStyle/>
          <a:p>
            <a:pPr algn="ctr"/>
            <a:r>
              <a:rPr lang="en-US" sz="2000" b="1" dirty="0" smtClean="0">
                <a:solidFill>
                  <a:schemeClr val="accent2">
                    <a:lumMod val="50000"/>
                  </a:schemeClr>
                </a:solidFill>
                <a:cs typeface="Lucida Sans (Headings)"/>
              </a:rPr>
              <a:t>Micropolitan Counties, November 2008</a:t>
            </a:r>
          </a:p>
          <a:p>
            <a:pPr algn="ctr"/>
            <a:r>
              <a:rPr lang="en-US" sz="2000" b="1" dirty="0" smtClean="0">
                <a:solidFill>
                  <a:schemeClr val="accent2">
                    <a:lumMod val="50000"/>
                  </a:schemeClr>
                </a:solidFill>
                <a:cs typeface="Lucida Sans (Headings)"/>
              </a:rPr>
              <a:t>686 Counties in 574 Micropolitan Areas</a:t>
            </a:r>
            <a:endParaRPr lang="en-US" sz="2000" b="1" dirty="0">
              <a:solidFill>
                <a:schemeClr val="accent2">
                  <a:lumMod val="50000"/>
                </a:schemeClr>
              </a:solidFill>
              <a:cs typeface="Lucida Sans (Headings)"/>
            </a:endParaRPr>
          </a:p>
        </p:txBody>
      </p:sp>
      <p:sp>
        <p:nvSpPr>
          <p:cNvPr id="5" name="TextBox 4"/>
          <p:cNvSpPr txBox="1"/>
          <p:nvPr/>
        </p:nvSpPr>
        <p:spPr>
          <a:xfrm>
            <a:off x="0" y="5924227"/>
            <a:ext cx="3352800" cy="461665"/>
          </a:xfrm>
          <a:prstGeom prst="rect">
            <a:avLst/>
          </a:prstGeom>
          <a:noFill/>
        </p:spPr>
        <p:txBody>
          <a:bodyPr wrap="square" rtlCol="0">
            <a:spAutoFit/>
          </a:bodyPr>
          <a:lstStyle/>
          <a:p>
            <a:r>
              <a:rPr lang="en-US" sz="1200" dirty="0" smtClean="0">
                <a:cs typeface="Lucida Sans (Headings)"/>
              </a:rPr>
              <a:t>Source: Office of Management and Budget; and U.S. Census Bureau</a:t>
            </a:r>
            <a:endParaRPr lang="en-US" sz="1200" dirty="0">
              <a:cs typeface="Lucida Sans (Headings)"/>
            </a:endParaRPr>
          </a:p>
        </p:txBody>
      </p:sp>
      <p:pic>
        <p:nvPicPr>
          <p:cNvPr id="7" name="Picture 3" descr="C:\Documents and Settings\baloghn\Desktop\ruprilogo_final_nowords.eps"/>
          <p:cNvPicPr>
            <a:picLocks noChangeAspect="1" noChangeArrowheads="1"/>
          </p:cNvPicPr>
          <p:nvPr/>
        </p:nvPicPr>
        <p:blipFill>
          <a:blip r:embed="rId4"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Text Box 11"/>
          <p:cNvSpPr txBox="1">
            <a:spLocks noChangeArrowheads="1"/>
          </p:cNvSpPr>
          <p:nvPr/>
        </p:nvSpPr>
        <p:spPr bwMode="auto">
          <a:xfrm>
            <a:off x="76200" y="4953000"/>
            <a:ext cx="8292655" cy="1200329"/>
          </a:xfrm>
          <a:prstGeom prst="rect">
            <a:avLst/>
          </a:prstGeom>
          <a:noFill/>
          <a:ln w="9525">
            <a:noFill/>
            <a:miter lim="800000"/>
            <a:headEnd/>
            <a:tailEnd/>
          </a:ln>
          <a:effectLst/>
        </p:spPr>
        <p:txBody>
          <a:bodyPr wrap="none">
            <a:spAutoFit/>
          </a:bodyPr>
          <a:lstStyle/>
          <a:p>
            <a:r>
              <a:rPr lang="en-US" sz="2400" dirty="0">
                <a:latin typeface="Times New Roman" pitchFamily="18" charset="0"/>
                <a:cs typeface="Times New Roman" pitchFamily="18" charset="0"/>
              </a:rPr>
              <a:t>48.8 million people live in nonmetropolitan counties +</a:t>
            </a:r>
          </a:p>
          <a:p>
            <a:r>
              <a:rPr lang="en-US" sz="2400" u="sng" dirty="0">
                <a:latin typeface="Times New Roman" pitchFamily="18" charset="0"/>
                <a:cs typeface="Times New Roman" pitchFamily="18" charset="0"/>
              </a:rPr>
              <a:t>40.5 million people live in metro counties outside urbanized areas</a:t>
            </a:r>
          </a:p>
          <a:p>
            <a:r>
              <a:rPr lang="en-US" sz="2400" dirty="0">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rPr>
              <a:t>89.3 million “rural” people</a:t>
            </a:r>
          </a:p>
        </p:txBody>
      </p:sp>
      <p:grpSp>
        <p:nvGrpSpPr>
          <p:cNvPr id="2" name="Group 5"/>
          <p:cNvGrpSpPr/>
          <p:nvPr/>
        </p:nvGrpSpPr>
        <p:grpSpPr>
          <a:xfrm>
            <a:off x="152400" y="1066800"/>
            <a:ext cx="8610600" cy="3105150"/>
            <a:chOff x="152400" y="1066800"/>
            <a:chExt cx="8610600" cy="3105150"/>
          </a:xfrm>
        </p:grpSpPr>
        <p:sp>
          <p:nvSpPr>
            <p:cNvPr id="6158" name="Rectangle 14"/>
            <p:cNvSpPr>
              <a:spLocks noChangeArrowheads="1"/>
            </p:cNvSpPr>
            <p:nvPr/>
          </p:nvSpPr>
          <p:spPr bwMode="auto">
            <a:xfrm>
              <a:off x="7239000" y="2286000"/>
              <a:ext cx="1524000" cy="838200"/>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6157" name="Rectangle 13"/>
            <p:cNvSpPr>
              <a:spLocks noChangeArrowheads="1"/>
            </p:cNvSpPr>
            <p:nvPr/>
          </p:nvSpPr>
          <p:spPr bwMode="auto">
            <a:xfrm>
              <a:off x="4038600" y="1905000"/>
              <a:ext cx="2895600" cy="381000"/>
            </a:xfrm>
            <a:prstGeom prst="rect">
              <a:avLst/>
            </a:prstGeom>
            <a:solidFill>
              <a:srgbClr val="FFFF66"/>
            </a:solidFill>
            <a:ln w="9525">
              <a:solidFill>
                <a:srgbClr val="FFFF66"/>
              </a:solidFill>
              <a:miter lim="800000"/>
              <a:headEnd/>
              <a:tailEnd/>
            </a:ln>
            <a:effectLst/>
          </p:spPr>
          <p:txBody>
            <a:bodyPr wrap="none" anchor="ctr"/>
            <a:lstStyle/>
            <a:p>
              <a:endParaRPr lang="en-US"/>
            </a:p>
          </p:txBody>
        </p:sp>
        <p:pic>
          <p:nvPicPr>
            <p:cNvPr id="6156" name="Picture 12"/>
            <p:cNvPicPr>
              <a:picLocks noChangeAspect="1" noChangeArrowheads="1"/>
            </p:cNvPicPr>
            <p:nvPr/>
          </p:nvPicPr>
          <p:blipFill>
            <a:blip r:embed="rId3" cstate="print"/>
            <a:srcRect/>
            <a:stretch>
              <a:fillRect/>
            </a:stretch>
          </p:blipFill>
          <p:spPr bwMode="auto">
            <a:xfrm>
              <a:off x="152400" y="1066800"/>
              <a:ext cx="8610600" cy="3105150"/>
            </a:xfrm>
            <a:prstGeom prst="rect">
              <a:avLst/>
            </a:prstGeom>
            <a:noFill/>
            <a:ln w="9525">
              <a:solidFill>
                <a:schemeClr val="tx1"/>
              </a:solidFill>
              <a:miter lim="800000"/>
              <a:headEnd/>
              <a:tailEnd/>
            </a:ln>
            <a:effectLst/>
          </p:spPr>
        </p:pic>
      </p:grpSp>
      <p:pic>
        <p:nvPicPr>
          <p:cNvPr id="8" name="Picture 3" descr="C:\Documents and Settings\baloghn\Desktop\ruprilogo_final_nowords.eps"/>
          <p:cNvPicPr>
            <a:picLocks noChangeAspect="1" noChangeArrowheads="1"/>
          </p:cNvPicPr>
          <p:nvPr/>
        </p:nvPicPr>
        <p:blipFill>
          <a:blip r:embed="rId4"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971800"/>
          </a:xfrm>
        </p:spPr>
        <p:txBody>
          <a:bodyPr wrap="square">
            <a:normAutofit/>
          </a:bodyPr>
          <a:lstStyle/>
          <a:p>
            <a:pPr marL="0" indent="-571500" algn="ctr">
              <a:spcBef>
                <a:spcPct val="0"/>
              </a:spcBef>
              <a:buSzPct val="100000"/>
              <a:buNone/>
            </a:pPr>
            <a:r>
              <a:rPr lang="en-US" sz="4100" b="1" dirty="0" smtClean="0">
                <a:ln w="6350">
                  <a:noFill/>
                </a:ln>
                <a:solidFill>
                  <a:schemeClr val="accent2">
                    <a:lumMod val="50000"/>
                  </a:schemeClr>
                </a:solidFill>
                <a:ea typeface="+mj-ea"/>
                <a:cs typeface="+mj-cs"/>
              </a:rPr>
              <a:t>A “Rural” Example:</a:t>
            </a:r>
          </a:p>
          <a:p>
            <a:pPr marL="0" indent="-571500" algn="ctr">
              <a:spcBef>
                <a:spcPct val="0"/>
              </a:spcBef>
              <a:buSzPct val="100000"/>
              <a:buNone/>
            </a:pPr>
            <a:r>
              <a:rPr lang="en-US" sz="4100" b="1" dirty="0" smtClean="0">
                <a:ln w="6350">
                  <a:noFill/>
                </a:ln>
                <a:solidFill>
                  <a:schemeClr val="accent2">
                    <a:lumMod val="50000"/>
                  </a:schemeClr>
                </a:solidFill>
                <a:ea typeface="+mj-ea"/>
                <a:cs typeface="+mj-cs"/>
              </a:rPr>
              <a:t>Kansas and Topeka</a:t>
            </a:r>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nsas7.wmf"/>
          <p:cNvPicPr>
            <a:picLocks noChangeAspect="1"/>
          </p:cNvPicPr>
          <p:nvPr/>
        </p:nvPicPr>
        <p:blipFill>
          <a:blip r:embed="rId2" cstate="print"/>
          <a:srcRect l="3122" t="15138" r="-618" b="16697"/>
          <a:stretch>
            <a:fillRect/>
          </a:stretch>
        </p:blipFill>
        <p:spPr>
          <a:xfrm>
            <a:off x="152400" y="914400"/>
            <a:ext cx="8085610" cy="4114800"/>
          </a:xfrm>
          <a:prstGeom prst="rect">
            <a:avLst/>
          </a:prstGeom>
        </p:spPr>
      </p:pic>
      <p:sp>
        <p:nvSpPr>
          <p:cNvPr id="3" name="TextBox 2"/>
          <p:cNvSpPr txBox="1"/>
          <p:nvPr/>
        </p:nvSpPr>
        <p:spPr>
          <a:xfrm>
            <a:off x="228600" y="152400"/>
            <a:ext cx="8686800" cy="830997"/>
          </a:xfrm>
          <a:prstGeom prst="rect">
            <a:avLst/>
          </a:prstGeom>
          <a:noFill/>
        </p:spPr>
        <p:txBody>
          <a:bodyPr wrap="square" rtlCol="0">
            <a:spAutoFit/>
          </a:bodyPr>
          <a:lstStyle/>
          <a:p>
            <a:pPr algn="ctr"/>
            <a:r>
              <a:rPr lang="en-US" sz="2400" dirty="0" smtClean="0"/>
              <a:t>Metropolitan and Nonmetropolitan Areas, </a:t>
            </a:r>
          </a:p>
          <a:p>
            <a:pPr algn="ctr"/>
            <a:r>
              <a:rPr lang="en-US" sz="2400" dirty="0" smtClean="0"/>
              <a:t>and Urban Areas in Kansas</a:t>
            </a:r>
            <a:endParaRPr lang="en-US" sz="2400" dirty="0"/>
          </a:p>
        </p:txBody>
      </p:sp>
      <p:grpSp>
        <p:nvGrpSpPr>
          <p:cNvPr id="4" name="Group 4"/>
          <p:cNvGrpSpPr/>
          <p:nvPr/>
        </p:nvGrpSpPr>
        <p:grpSpPr>
          <a:xfrm>
            <a:off x="3581400" y="5105400"/>
            <a:ext cx="1884450" cy="1576864"/>
            <a:chOff x="5562600" y="2602468"/>
            <a:chExt cx="1884450" cy="1576864"/>
          </a:xfrm>
        </p:grpSpPr>
        <p:grpSp>
          <p:nvGrpSpPr>
            <p:cNvPr id="5" name="Group 18"/>
            <p:cNvGrpSpPr/>
            <p:nvPr/>
          </p:nvGrpSpPr>
          <p:grpSpPr>
            <a:xfrm>
              <a:off x="5715000" y="2971800"/>
              <a:ext cx="1732050" cy="369332"/>
              <a:chOff x="5715000" y="2971800"/>
              <a:chExt cx="1732050" cy="369332"/>
            </a:xfrm>
          </p:grpSpPr>
          <p:sp>
            <p:nvSpPr>
              <p:cNvPr id="14" name="Rectangle 13"/>
              <p:cNvSpPr/>
              <p:nvPr/>
            </p:nvSpPr>
            <p:spPr>
              <a:xfrm>
                <a:off x="5715000" y="3042166"/>
                <a:ext cx="228600" cy="228600"/>
              </a:xfrm>
              <a:prstGeom prst="rect">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019800" y="2971800"/>
                <a:ext cx="1427250" cy="369332"/>
              </a:xfrm>
              <a:prstGeom prst="rect">
                <a:avLst/>
              </a:prstGeom>
              <a:noFill/>
            </p:spPr>
            <p:txBody>
              <a:bodyPr wrap="none" rtlCol="0">
                <a:spAutoFit/>
              </a:bodyPr>
              <a:lstStyle/>
              <a:p>
                <a:r>
                  <a:rPr lang="en-US" dirty="0" smtClean="0"/>
                  <a:t>Metropolitan</a:t>
                </a:r>
                <a:endParaRPr lang="en-US" dirty="0"/>
              </a:p>
            </p:txBody>
          </p:sp>
        </p:grpSp>
        <p:grpSp>
          <p:nvGrpSpPr>
            <p:cNvPr id="6" name="Group 19"/>
            <p:cNvGrpSpPr/>
            <p:nvPr/>
          </p:nvGrpSpPr>
          <p:grpSpPr>
            <a:xfrm>
              <a:off x="5715000" y="3390900"/>
              <a:ext cx="1691590" cy="369332"/>
              <a:chOff x="5715000" y="3429000"/>
              <a:chExt cx="1691590" cy="369332"/>
            </a:xfrm>
          </p:grpSpPr>
          <p:sp>
            <p:nvSpPr>
              <p:cNvPr id="12" name="Rectangle 11"/>
              <p:cNvSpPr/>
              <p:nvPr/>
            </p:nvSpPr>
            <p:spPr>
              <a:xfrm>
                <a:off x="5715000" y="3499366"/>
                <a:ext cx="228600" cy="228600"/>
              </a:xfrm>
              <a:prstGeom prst="rect">
                <a:avLst/>
              </a:prstGeom>
              <a:solidFill>
                <a:srgbClr val="0066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3429000"/>
                <a:ext cx="1386790" cy="369332"/>
              </a:xfrm>
              <a:prstGeom prst="rect">
                <a:avLst/>
              </a:prstGeom>
              <a:noFill/>
            </p:spPr>
            <p:txBody>
              <a:bodyPr wrap="none" rtlCol="0">
                <a:spAutoFit/>
              </a:bodyPr>
              <a:lstStyle/>
              <a:p>
                <a:r>
                  <a:rPr lang="en-US" dirty="0" smtClean="0"/>
                  <a:t>Micropolitan</a:t>
                </a:r>
                <a:endParaRPr lang="en-US" dirty="0"/>
              </a:p>
            </p:txBody>
          </p:sp>
        </p:grpSp>
        <p:grpSp>
          <p:nvGrpSpPr>
            <p:cNvPr id="7" name="Group 20"/>
            <p:cNvGrpSpPr/>
            <p:nvPr/>
          </p:nvGrpSpPr>
          <p:grpSpPr>
            <a:xfrm>
              <a:off x="5715000" y="3810000"/>
              <a:ext cx="1292443" cy="369332"/>
              <a:chOff x="5715000" y="3886200"/>
              <a:chExt cx="1292443" cy="369332"/>
            </a:xfrm>
          </p:grpSpPr>
          <p:sp>
            <p:nvSpPr>
              <p:cNvPr id="10" name="Rectangle 9"/>
              <p:cNvSpPr/>
              <p:nvPr/>
            </p:nvSpPr>
            <p:spPr>
              <a:xfrm>
                <a:off x="5715000" y="3956566"/>
                <a:ext cx="228600" cy="228600"/>
              </a:xfrm>
              <a:prstGeom prst="rect">
                <a:avLst/>
              </a:prstGeom>
              <a:solidFill>
                <a:srgbClr val="92D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19800" y="3886200"/>
                <a:ext cx="987643" cy="369332"/>
              </a:xfrm>
              <a:prstGeom prst="rect">
                <a:avLst/>
              </a:prstGeom>
              <a:noFill/>
            </p:spPr>
            <p:txBody>
              <a:bodyPr wrap="none" rtlCol="0">
                <a:spAutoFit/>
              </a:bodyPr>
              <a:lstStyle/>
              <a:p>
                <a:r>
                  <a:rPr lang="en-US" dirty="0" smtClean="0"/>
                  <a:t>Noncore</a:t>
                </a:r>
                <a:endParaRPr lang="en-US" dirty="0"/>
              </a:p>
            </p:txBody>
          </p:sp>
        </p:grpSp>
        <p:sp>
          <p:nvSpPr>
            <p:cNvPr id="9" name="TextBox 8"/>
            <p:cNvSpPr txBox="1"/>
            <p:nvPr/>
          </p:nvSpPr>
          <p:spPr>
            <a:xfrm>
              <a:off x="5562600" y="2602468"/>
              <a:ext cx="1300164" cy="369332"/>
            </a:xfrm>
            <a:prstGeom prst="rect">
              <a:avLst/>
            </a:prstGeom>
            <a:noFill/>
          </p:spPr>
          <p:txBody>
            <a:bodyPr wrap="none" rtlCol="0">
              <a:spAutoFit/>
            </a:bodyPr>
            <a:lstStyle/>
            <a:p>
              <a:r>
                <a:rPr lang="en-US" u="sng" dirty="0" smtClean="0"/>
                <a:t>CBSA Status</a:t>
              </a:r>
              <a:endParaRPr lang="en-US" u="sng" dirty="0"/>
            </a:p>
          </p:txBody>
        </p:sp>
      </p:grpSp>
      <p:sp>
        <p:nvSpPr>
          <p:cNvPr id="16" name="TextBox 15"/>
          <p:cNvSpPr txBox="1"/>
          <p:nvPr/>
        </p:nvSpPr>
        <p:spPr>
          <a:xfrm>
            <a:off x="0" y="6396335"/>
            <a:ext cx="3276600" cy="461665"/>
          </a:xfrm>
          <a:prstGeom prst="rect">
            <a:avLst/>
          </a:prstGeom>
          <a:noFill/>
        </p:spPr>
        <p:txBody>
          <a:bodyPr wrap="square" rtlCol="0">
            <a:spAutoFit/>
          </a:bodyPr>
          <a:lstStyle/>
          <a:p>
            <a:r>
              <a:rPr lang="en-US" sz="1200" dirty="0" smtClean="0"/>
              <a:t>Source: Office of Management and Budget, Core Based Statistical Areas, November 2008</a:t>
            </a:r>
            <a:endParaRPr lang="en-US" sz="1200" dirty="0"/>
          </a:p>
        </p:txBody>
      </p:sp>
      <p:pic>
        <p:nvPicPr>
          <p:cNvPr id="17" name="Picture 16" descr="ruprilogo_final_nowords.jpg"/>
          <p:cNvPicPr>
            <a:picLocks noChangeAspect="1"/>
          </p:cNvPicPr>
          <p:nvPr/>
        </p:nvPicPr>
        <p:blipFill>
          <a:blip r:embed="rId3" cstate="print"/>
          <a:stretch>
            <a:fillRect/>
          </a:stretch>
        </p:blipFill>
        <p:spPr>
          <a:xfrm>
            <a:off x="8201625" y="6462317"/>
            <a:ext cx="942375" cy="395683"/>
          </a:xfrm>
          <a:prstGeom prst="rect">
            <a:avLst/>
          </a:prstGeom>
        </p:spPr>
      </p:pic>
      <p:sp>
        <p:nvSpPr>
          <p:cNvPr id="18" name="Rectangle 17"/>
          <p:cNvSpPr/>
          <p:nvPr/>
        </p:nvSpPr>
        <p:spPr>
          <a:xfrm>
            <a:off x="5943600" y="5410200"/>
            <a:ext cx="228600" cy="228600"/>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172200" y="5334000"/>
            <a:ext cx="1345433" cy="369332"/>
          </a:xfrm>
          <a:prstGeom prst="rect">
            <a:avLst/>
          </a:prstGeom>
        </p:spPr>
        <p:txBody>
          <a:bodyPr wrap="none">
            <a:spAutoFit/>
          </a:bodyPr>
          <a:lstStyle/>
          <a:p>
            <a:r>
              <a:rPr lang="en-US" dirty="0" smtClean="0"/>
              <a:t>Urban Areas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SIP_Region_Topeka_KS2.jpg"/>
          <p:cNvPicPr>
            <a:picLocks noChangeAspect="1"/>
          </p:cNvPicPr>
          <p:nvPr/>
        </p:nvPicPr>
        <p:blipFill>
          <a:blip r:embed="rId3" cstate="print"/>
          <a:stretch>
            <a:fillRect/>
          </a:stretch>
        </p:blipFill>
        <p:spPr>
          <a:xfrm>
            <a:off x="135372" y="0"/>
            <a:ext cx="8873256"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srcRect/>
          <a:stretch>
            <a:fillRect/>
          </a:stretch>
        </p:blipFill>
        <p:spPr bwMode="auto">
          <a:xfrm>
            <a:off x="685800" y="1066800"/>
            <a:ext cx="7399601" cy="4114800"/>
          </a:xfrm>
          <a:prstGeom prst="rect">
            <a:avLst/>
          </a:prstGeom>
          <a:solidFill>
            <a:schemeClr val="bg1">
              <a:lumMod val="95000"/>
            </a:schemeClr>
          </a:solidFill>
          <a:ln w="9525">
            <a:solidFill>
              <a:schemeClr val="tx1"/>
            </a:solidFill>
            <a:miter lim="800000"/>
            <a:headEnd/>
            <a:tailEnd/>
          </a:ln>
          <a:effectLst/>
        </p:spPr>
      </p:pic>
      <p:pic>
        <p:nvPicPr>
          <p:cNvPr id="3" name="Picture 2" descr="ruprilogo_final_nowords.jpg"/>
          <p:cNvPicPr>
            <a:picLocks noChangeAspect="1"/>
          </p:cNvPicPr>
          <p:nvPr/>
        </p:nvPicPr>
        <p:blipFill>
          <a:blip r:embed="rId4" cstate="print"/>
          <a:stretch>
            <a:fillRect/>
          </a:stretch>
        </p:blipFill>
        <p:spPr>
          <a:xfrm>
            <a:off x="8201625" y="6462317"/>
            <a:ext cx="942375" cy="3956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571500" algn="ctr">
              <a:spcAft>
                <a:spcPts val="1200"/>
              </a:spcAft>
              <a:buSzPct val="100000"/>
              <a:buNone/>
            </a:pPr>
            <a:r>
              <a:rPr lang="en-US" sz="4100" b="1" dirty="0" smtClean="0">
                <a:ln w="6350">
                  <a:noFill/>
                </a:ln>
                <a:solidFill>
                  <a:schemeClr val="accent2">
                    <a:lumMod val="50000"/>
                  </a:schemeClr>
                </a:solidFill>
                <a:ea typeface="+mj-ea"/>
                <a:cs typeface="+mj-cs"/>
              </a:rPr>
              <a:t>III. The New Rural Paradigm (NRP): an OECD perspective on Regional Rural Innovation</a:t>
            </a:r>
          </a:p>
          <a:p>
            <a:pPr marL="0" indent="-571500" algn="ctr">
              <a:spcAft>
                <a:spcPts val="1200"/>
              </a:spcAft>
              <a:buSzPct val="100000"/>
              <a:buNone/>
            </a:pPr>
            <a:endParaRPr lang="en-US" sz="4100" b="1" dirty="0" smtClean="0">
              <a:ln w="6350">
                <a:noFill/>
              </a:ln>
              <a:solidFill>
                <a:schemeClr val="accent2">
                  <a:lumMod val="50000"/>
                </a:schemeClr>
              </a:solidFill>
              <a:ea typeface="+mj-ea"/>
              <a:cs typeface="+mj-cs"/>
            </a:endParaRP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What is Rural Policy for OECD?</a:t>
            </a:r>
            <a:endParaRPr lang="en-US" dirty="0">
              <a:solidFill>
                <a:srgbClr val="000000"/>
              </a:solidFill>
              <a:latin typeface="+mn-lt"/>
            </a:endParaRPr>
          </a:p>
        </p:txBody>
      </p:sp>
      <p:sp>
        <p:nvSpPr>
          <p:cNvPr id="4099" name="Content Placeholder 2"/>
          <p:cNvSpPr>
            <a:spLocks noGrp="1"/>
          </p:cNvSpPr>
          <p:nvPr>
            <p:ph idx="1"/>
          </p:nvPr>
        </p:nvSpPr>
        <p:spPr>
          <a:xfrm>
            <a:off x="0" y="714375"/>
            <a:ext cx="9144000" cy="6143625"/>
          </a:xfrm>
          <a:solidFill>
            <a:srgbClr val="00233E"/>
          </a:solidFill>
        </p:spPr>
        <p:txBody>
          <a:bodyPr/>
          <a:lstStyle/>
          <a:p>
            <a:pPr eaLnBrk="1" hangingPunct="1"/>
            <a:endParaRPr lang="en-GB" dirty="0">
              <a:solidFill>
                <a:schemeClr val="bg1"/>
              </a:solidFill>
            </a:endParaRPr>
          </a:p>
          <a:p>
            <a:pPr eaLnBrk="1" hangingPunct="1"/>
            <a:r>
              <a:rPr lang="en-GB" b="1" dirty="0">
                <a:solidFill>
                  <a:schemeClr val="bg1"/>
                </a:solidFill>
                <a:latin typeface="Arial" charset="0"/>
              </a:rPr>
              <a:t>Not a coherent set of policies and programmes – amalgam of independent pieces that have evolved through time</a:t>
            </a:r>
            <a:r>
              <a:rPr lang="en-GB" dirty="0">
                <a:solidFill>
                  <a:schemeClr val="bg1"/>
                </a:solidFill>
                <a:latin typeface="Arial" charset="0"/>
              </a:rPr>
              <a:t>.</a:t>
            </a:r>
          </a:p>
          <a:p>
            <a:pPr eaLnBrk="1" hangingPunct="1"/>
            <a:r>
              <a:rPr lang="en-GB" dirty="0">
                <a:solidFill>
                  <a:schemeClr val="bg1"/>
                </a:solidFill>
                <a:latin typeface="Arial" charset="0"/>
              </a:rPr>
              <a:t>2 levels</a:t>
            </a:r>
          </a:p>
          <a:p>
            <a:pPr lvl="2" eaLnBrk="1" hangingPunct="1"/>
            <a:r>
              <a:rPr lang="en-GB" b="1" u="sng" dirty="0">
                <a:solidFill>
                  <a:schemeClr val="bg1"/>
                </a:solidFill>
                <a:latin typeface="Arial" charset="0"/>
              </a:rPr>
              <a:t>Narrow Rural Policy </a:t>
            </a:r>
            <a:r>
              <a:rPr lang="en-GB" dirty="0">
                <a:solidFill>
                  <a:schemeClr val="bg1"/>
                </a:solidFill>
                <a:latin typeface="Arial" charset="0"/>
              </a:rPr>
              <a:t>– those policies that are designed to explicitly affect rural areas – agriculture, rural broadband, rural doctors</a:t>
            </a:r>
          </a:p>
          <a:p>
            <a:pPr lvl="2" eaLnBrk="1" hangingPunct="1"/>
            <a:r>
              <a:rPr lang="en-GB" b="1" u="sng" dirty="0">
                <a:solidFill>
                  <a:schemeClr val="bg1"/>
                </a:solidFill>
                <a:latin typeface="Arial" charset="0"/>
              </a:rPr>
              <a:t>Broad Rural Policy </a:t>
            </a:r>
            <a:r>
              <a:rPr lang="en-GB" dirty="0">
                <a:solidFill>
                  <a:schemeClr val="bg1"/>
                </a:solidFill>
                <a:latin typeface="Arial" charset="0"/>
              </a:rPr>
              <a:t>– those policies that have no specific geographic focus, but have major  rural impacts – national health insurance, education policy, investment policy</a:t>
            </a:r>
            <a:endParaRPr lang="en-US" dirty="0">
              <a:solidFill>
                <a:schemeClr val="bg1"/>
              </a:solidFill>
              <a:latin typeface="Arial" charset="0"/>
            </a:endParaRPr>
          </a:p>
          <a:p>
            <a:pPr eaLnBrk="1" hangingPunct="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Rural policy evolves</a:t>
            </a:r>
            <a:endParaRPr lang="en-US" dirty="0">
              <a:solidFill>
                <a:srgbClr val="000000"/>
              </a:solidFill>
              <a:latin typeface="+mn-lt"/>
            </a:endParaRPr>
          </a:p>
        </p:txBody>
      </p:sp>
      <p:sp>
        <p:nvSpPr>
          <p:cNvPr id="5123" name="Content Placeholder 2"/>
          <p:cNvSpPr>
            <a:spLocks noGrp="1"/>
          </p:cNvSpPr>
          <p:nvPr>
            <p:ph idx="1"/>
          </p:nvPr>
        </p:nvSpPr>
        <p:spPr>
          <a:xfrm>
            <a:off x="0" y="714375"/>
            <a:ext cx="9144000" cy="6143625"/>
          </a:xfrm>
          <a:solidFill>
            <a:srgbClr val="00233E"/>
          </a:solidFill>
        </p:spPr>
        <p:txBody>
          <a:bodyPr/>
          <a:lstStyle/>
          <a:p>
            <a:pPr algn="ctr" eaLnBrk="1" hangingPunct="1">
              <a:buFontTx/>
              <a:buNone/>
            </a:pPr>
            <a:r>
              <a:rPr lang="en-GB" b="1" u="sng">
                <a:solidFill>
                  <a:schemeClr val="bg1"/>
                </a:solidFill>
                <a:latin typeface="Arial" charset="0"/>
              </a:rPr>
              <a:t>Several factors influence rural policy</a:t>
            </a:r>
          </a:p>
          <a:p>
            <a:pPr algn="ctr" eaLnBrk="1" hangingPunct="1">
              <a:buFontTx/>
              <a:buNone/>
            </a:pPr>
            <a:endParaRPr lang="en-GB" b="1" u="sng">
              <a:solidFill>
                <a:schemeClr val="bg1"/>
              </a:solidFill>
              <a:latin typeface="Arial" charset="0"/>
            </a:endParaRPr>
          </a:p>
          <a:p>
            <a:pPr marL="971550" lvl="1" indent="-514350" eaLnBrk="1" hangingPunct="1">
              <a:buFont typeface="Helvetica" charset="0"/>
              <a:buAutoNum type="arabicPeriod"/>
            </a:pPr>
            <a:r>
              <a:rPr lang="en-GB" b="1">
                <a:solidFill>
                  <a:schemeClr val="bg1"/>
                </a:solidFill>
                <a:latin typeface="Arial" charset="0"/>
              </a:rPr>
              <a:t>Agriculture</a:t>
            </a:r>
            <a:r>
              <a:rPr lang="en-GB">
                <a:solidFill>
                  <a:schemeClr val="bg1"/>
                </a:solidFill>
                <a:latin typeface="Arial" charset="0"/>
              </a:rPr>
              <a:t> has become a minor source of income and employment in OECD rural areas. </a:t>
            </a:r>
          </a:p>
          <a:p>
            <a:pPr marL="971550" lvl="1" indent="-514350" eaLnBrk="1" hangingPunct="1">
              <a:buFont typeface="Helvetica" charset="0"/>
              <a:buAutoNum type="arabicPeriod"/>
            </a:pPr>
            <a:r>
              <a:rPr lang="en-GB">
                <a:solidFill>
                  <a:schemeClr val="bg1"/>
                </a:solidFill>
                <a:latin typeface="Arial" charset="0"/>
              </a:rPr>
              <a:t>Role and condition of </a:t>
            </a:r>
            <a:r>
              <a:rPr lang="en-GB" b="1">
                <a:solidFill>
                  <a:schemeClr val="bg1"/>
                </a:solidFill>
                <a:latin typeface="Arial" charset="0"/>
              </a:rPr>
              <a:t>manufacturing</a:t>
            </a:r>
            <a:r>
              <a:rPr lang="en-GB">
                <a:solidFill>
                  <a:schemeClr val="bg1"/>
                </a:solidFill>
                <a:latin typeface="Arial" charset="0"/>
              </a:rPr>
              <a:t> in rural areas (globalisation is both an opportunity and a challenge).</a:t>
            </a:r>
          </a:p>
          <a:p>
            <a:pPr marL="971550" lvl="1" indent="-514350" eaLnBrk="1" hangingPunct="1">
              <a:buFont typeface="Helvetica" charset="0"/>
              <a:buAutoNum type="arabicPeriod"/>
            </a:pPr>
            <a:r>
              <a:rPr lang="en-GB">
                <a:solidFill>
                  <a:schemeClr val="bg1"/>
                </a:solidFill>
                <a:latin typeface="Arial" charset="0"/>
              </a:rPr>
              <a:t>Rural residents demand the same </a:t>
            </a:r>
            <a:r>
              <a:rPr lang="en-GB" b="1">
                <a:solidFill>
                  <a:schemeClr val="bg1"/>
                </a:solidFill>
                <a:latin typeface="Arial" charset="0"/>
              </a:rPr>
              <a:t>services </a:t>
            </a:r>
            <a:r>
              <a:rPr lang="en-GB">
                <a:solidFill>
                  <a:schemeClr val="bg1"/>
                </a:solidFill>
                <a:latin typeface="Arial" charset="0"/>
              </a:rPr>
              <a:t>offered in urban areas</a:t>
            </a:r>
          </a:p>
          <a:p>
            <a:pPr marL="971550" lvl="1" indent="-514350" eaLnBrk="1" hangingPunct="1">
              <a:buFont typeface="Helvetica" charset="0"/>
              <a:buAutoNum type="arabicPeriod"/>
            </a:pPr>
            <a:r>
              <a:rPr lang="en-GB">
                <a:solidFill>
                  <a:schemeClr val="bg1"/>
                </a:solidFill>
                <a:latin typeface="Arial" charset="0"/>
              </a:rPr>
              <a:t>Competition for scarce public resources requires evidence that </a:t>
            </a:r>
            <a:r>
              <a:rPr lang="en-GB" b="1">
                <a:solidFill>
                  <a:schemeClr val="bg1"/>
                </a:solidFill>
                <a:latin typeface="Arial" charset="0"/>
              </a:rPr>
              <a:t>expenditures have a clear value</a:t>
            </a:r>
            <a:endParaRPr lang="en-US" b="1">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50000"/>
                  </a:schemeClr>
                </a:solidFill>
                <a:effectLst/>
                <a:latin typeface="+mn-lt"/>
                <a:cs typeface="Times New Roman" pitchFamily="18" charset="0"/>
              </a:rPr>
              <a:t>Today’s Considerations</a:t>
            </a:r>
            <a:endParaRPr lang="en-US" dirty="0">
              <a:solidFill>
                <a:schemeClr val="accent2">
                  <a:lumMod val="50000"/>
                </a:schemeClr>
              </a:solidFill>
              <a:effectLst/>
              <a:latin typeface="+mn-lt"/>
              <a:cs typeface="Times New Roman" pitchFamily="18" charset="0"/>
            </a:endParaRPr>
          </a:p>
        </p:txBody>
      </p:sp>
      <p:sp>
        <p:nvSpPr>
          <p:cNvPr id="3" name="Content Placeholder 2"/>
          <p:cNvSpPr>
            <a:spLocks noGrp="1"/>
          </p:cNvSpPr>
          <p:nvPr>
            <p:ph idx="1"/>
          </p:nvPr>
        </p:nvSpPr>
        <p:spPr/>
        <p:txBody>
          <a:bodyPr>
            <a:normAutofit fontScale="62500" lnSpcReduction="20000"/>
          </a:bodyPr>
          <a:lstStyle/>
          <a:p>
            <a:pPr marL="571500" indent="-571500">
              <a:spcAft>
                <a:spcPts val="2400"/>
              </a:spcAft>
              <a:buSzPct val="90000"/>
              <a:buFont typeface="+mj-lt"/>
              <a:buAutoNum type="romanUcPeriod"/>
            </a:pPr>
            <a:r>
              <a:rPr lang="en-US" sz="3200" dirty="0" smtClean="0">
                <a:cs typeface="Times New Roman" pitchFamily="18" charset="0"/>
              </a:rPr>
              <a:t>Validating the messenger and framing this dialogue</a:t>
            </a:r>
          </a:p>
          <a:p>
            <a:pPr marL="571500" indent="-571500">
              <a:spcAft>
                <a:spcPts val="2400"/>
              </a:spcAft>
              <a:buSzPct val="90000"/>
              <a:buFont typeface="+mj-lt"/>
              <a:buAutoNum type="romanUcPeriod"/>
            </a:pPr>
            <a:r>
              <a:rPr lang="en-US" sz="3200" dirty="0" smtClean="0">
                <a:cs typeface="Times New Roman" pitchFamily="18" charset="0"/>
              </a:rPr>
              <a:t>Rethinking the urban/rural dichotomy, toward a more regional framework for policy targeting</a:t>
            </a:r>
          </a:p>
          <a:p>
            <a:pPr marL="571500" indent="-571500">
              <a:spcAft>
                <a:spcPts val="2400"/>
              </a:spcAft>
              <a:buSzPct val="90000"/>
              <a:buFont typeface="+mj-lt"/>
              <a:buAutoNum type="romanUcPeriod"/>
            </a:pPr>
            <a:r>
              <a:rPr lang="en-US" sz="3200" dirty="0" smtClean="0">
                <a:cs typeface="Times New Roman" pitchFamily="18" charset="0"/>
              </a:rPr>
              <a:t>The New Rural Paradigm (NRP): an OECD perspective on Regional Rural Innovation</a:t>
            </a:r>
          </a:p>
          <a:p>
            <a:pPr marL="571500" indent="-571500">
              <a:spcAft>
                <a:spcPts val="2400"/>
              </a:spcAft>
              <a:buSzPct val="90000"/>
              <a:buFont typeface="+mj-lt"/>
              <a:buAutoNum type="romanUcPeriod"/>
            </a:pPr>
            <a:r>
              <a:rPr lang="en-US" sz="3200" dirty="0" smtClean="0">
                <a:cs typeface="Times New Roman" pitchFamily="18" charset="0"/>
              </a:rPr>
              <a:t>The current U.S. policy dynamic</a:t>
            </a:r>
          </a:p>
          <a:p>
            <a:pPr marL="571500" indent="-571500">
              <a:spcAft>
                <a:spcPts val="2400"/>
              </a:spcAft>
              <a:buSzPct val="90000"/>
              <a:buFont typeface="+mj-lt"/>
              <a:buAutoNum type="romanUcPeriod"/>
            </a:pPr>
            <a:r>
              <a:rPr lang="en-US" sz="3200" dirty="0" smtClean="0">
                <a:cs typeface="Times New Roman" pitchFamily="18" charset="0"/>
              </a:rPr>
              <a:t>New rural imperatives, given these dynamics</a:t>
            </a:r>
          </a:p>
          <a:p>
            <a:pPr marL="571500" indent="-571500">
              <a:spcAft>
                <a:spcPts val="2400"/>
              </a:spcAft>
              <a:buSzPct val="90000"/>
              <a:buFont typeface="+mj-lt"/>
              <a:buAutoNum type="romanUcPeriod"/>
            </a:pPr>
            <a:r>
              <a:rPr lang="en-US" sz="3200" dirty="0" smtClean="0">
                <a:cs typeface="Times New Roman" pitchFamily="18" charset="0"/>
              </a:rPr>
              <a:t>The critical role of rural health care</a:t>
            </a:r>
          </a:p>
          <a:p>
            <a:pPr marL="571500" indent="-571500">
              <a:spcAft>
                <a:spcPts val="2400"/>
              </a:spcAft>
              <a:buSzPct val="90000"/>
              <a:buFont typeface="+mj-lt"/>
              <a:buAutoNum type="romanUcPeriod"/>
            </a:pPr>
            <a:r>
              <a:rPr lang="en-US" sz="3200" dirty="0" smtClean="0">
                <a:cs typeface="Times New Roman" pitchFamily="18" charset="0"/>
              </a:rPr>
              <a:t>Final reflections</a:t>
            </a:r>
            <a:endParaRPr lang="en-US" sz="3200" dirty="0">
              <a:cs typeface="Times New Roman" pitchFamily="18" charset="0"/>
            </a:endParaRPr>
          </a:p>
        </p:txBody>
      </p:sp>
      <p:pic>
        <p:nvPicPr>
          <p:cNvPr id="5"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Analysis evolves</a:t>
            </a:r>
            <a:endParaRPr lang="en-US" dirty="0">
              <a:solidFill>
                <a:srgbClr val="000000"/>
              </a:solidFill>
              <a:latin typeface="+mn-lt"/>
            </a:endParaRPr>
          </a:p>
        </p:txBody>
      </p:sp>
      <p:sp>
        <p:nvSpPr>
          <p:cNvPr id="7171" name="Rectangle 13"/>
          <p:cNvSpPr>
            <a:spLocks noChangeArrowheads="1"/>
          </p:cNvSpPr>
          <p:nvPr/>
        </p:nvSpPr>
        <p:spPr bwMode="auto">
          <a:xfrm>
            <a:off x="0" y="714375"/>
            <a:ext cx="9144000" cy="6143625"/>
          </a:xfrm>
          <a:prstGeom prst="rect">
            <a:avLst/>
          </a:prstGeom>
          <a:solidFill>
            <a:srgbClr val="00233E"/>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717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it-IT">
              <a:latin typeface="Georgia" charset="0"/>
            </a:endParaRPr>
          </a:p>
        </p:txBody>
      </p:sp>
      <p:sp>
        <p:nvSpPr>
          <p:cNvPr id="7173" name="Rectangle 19"/>
          <p:cNvSpPr>
            <a:spLocks noChangeArrowheads="1"/>
          </p:cNvSpPr>
          <p:nvPr/>
        </p:nvSpPr>
        <p:spPr bwMode="auto">
          <a:xfrm>
            <a:off x="571500" y="1000125"/>
            <a:ext cx="8072438" cy="500063"/>
          </a:xfrm>
          <a:prstGeom prst="rect">
            <a:avLst/>
          </a:prstGeom>
          <a:noFill/>
          <a:ln w="9525">
            <a:noFill/>
            <a:miter lim="800000"/>
            <a:headEnd/>
            <a:tailEnd/>
          </a:ln>
        </p:spPr>
        <p:txBody>
          <a:bodyPr wrap="none">
            <a:prstTxWarp prst="textNoShape">
              <a:avLst/>
            </a:prstTxWarp>
          </a:bodyPr>
          <a:lstStyle/>
          <a:p>
            <a:pPr algn="ctr" eaLnBrk="0" hangingPunct="0"/>
            <a:r>
              <a:rPr lang="en-GB" sz="2800" b="1">
                <a:solidFill>
                  <a:schemeClr val="bg1"/>
                </a:solidFill>
                <a:latin typeface="Helvetica 65 Medium" charset="0"/>
              </a:rPr>
              <a:t>Average annual growth rates in OECD TL3 1995-2005</a:t>
            </a:r>
            <a:endParaRPr lang="en-US" sz="2800" b="1">
              <a:solidFill>
                <a:schemeClr val="bg1"/>
              </a:solidFill>
              <a:latin typeface="Helvetica 65 Medium" charset="0"/>
            </a:endParaRPr>
          </a:p>
        </p:txBody>
      </p:sp>
      <p:sp>
        <p:nvSpPr>
          <p:cNvPr id="7174" name="Oval 21"/>
          <p:cNvSpPr>
            <a:spLocks noChangeArrowheads="1"/>
          </p:cNvSpPr>
          <p:nvPr/>
        </p:nvSpPr>
        <p:spPr bwMode="auto">
          <a:xfrm>
            <a:off x="428625" y="5929313"/>
            <a:ext cx="428625" cy="357187"/>
          </a:xfrm>
          <a:prstGeom prst="ellipse">
            <a:avLst/>
          </a:prstGeom>
          <a:solidFill>
            <a:srgbClr val="FF0000"/>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7175" name="Oval 22"/>
          <p:cNvSpPr>
            <a:spLocks noChangeArrowheads="1"/>
          </p:cNvSpPr>
          <p:nvPr/>
        </p:nvSpPr>
        <p:spPr bwMode="auto">
          <a:xfrm>
            <a:off x="4857750" y="5929313"/>
            <a:ext cx="428625" cy="357187"/>
          </a:xfrm>
          <a:prstGeom prst="ellipse">
            <a:avLst/>
          </a:prstGeom>
          <a:solidFill>
            <a:srgbClr val="1373DD"/>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7176" name="Rectangle 30"/>
          <p:cNvSpPr>
            <a:spLocks noChangeArrowheads="1"/>
          </p:cNvSpPr>
          <p:nvPr/>
        </p:nvSpPr>
        <p:spPr bwMode="auto">
          <a:xfrm>
            <a:off x="357188" y="5786438"/>
            <a:ext cx="8501062" cy="642937"/>
          </a:xfrm>
          <a:prstGeom prst="rect">
            <a:avLst/>
          </a:prstGeom>
          <a:noFill/>
          <a:ln w="25400">
            <a:solidFill>
              <a:srgbClr val="FF0000"/>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7177" name="TextBox 31"/>
          <p:cNvSpPr txBox="1">
            <a:spLocks noChangeArrowheads="1"/>
          </p:cNvSpPr>
          <p:nvPr/>
        </p:nvSpPr>
        <p:spPr bwMode="auto">
          <a:xfrm>
            <a:off x="928688" y="5857875"/>
            <a:ext cx="3000375" cy="461963"/>
          </a:xfrm>
          <a:prstGeom prst="rect">
            <a:avLst/>
          </a:prstGeom>
          <a:noFill/>
          <a:ln w="9525">
            <a:noFill/>
            <a:miter lim="800000"/>
            <a:headEnd/>
            <a:tailEnd/>
          </a:ln>
        </p:spPr>
        <p:txBody>
          <a:bodyPr>
            <a:prstTxWarp prst="textNoShape">
              <a:avLst/>
            </a:prstTxWarp>
            <a:spAutoFit/>
          </a:bodyPr>
          <a:lstStyle/>
          <a:p>
            <a:r>
              <a:rPr lang="en-GB" sz="2400">
                <a:solidFill>
                  <a:schemeClr val="bg1"/>
                </a:solidFill>
              </a:rPr>
              <a:t>Predominantly rural </a:t>
            </a:r>
            <a:endParaRPr lang="en-US" sz="2400">
              <a:solidFill>
                <a:schemeClr val="bg1"/>
              </a:solidFill>
            </a:endParaRPr>
          </a:p>
        </p:txBody>
      </p:sp>
      <p:sp>
        <p:nvSpPr>
          <p:cNvPr id="7178" name="TextBox 32"/>
          <p:cNvSpPr txBox="1">
            <a:spLocks noChangeArrowheads="1"/>
          </p:cNvSpPr>
          <p:nvPr/>
        </p:nvSpPr>
        <p:spPr bwMode="auto">
          <a:xfrm>
            <a:off x="5429250" y="5857875"/>
            <a:ext cx="3500438" cy="461963"/>
          </a:xfrm>
          <a:prstGeom prst="rect">
            <a:avLst/>
          </a:prstGeom>
          <a:noFill/>
          <a:ln w="9525">
            <a:noFill/>
            <a:miter lim="800000"/>
            <a:headEnd/>
            <a:tailEnd/>
          </a:ln>
        </p:spPr>
        <p:txBody>
          <a:bodyPr>
            <a:prstTxWarp prst="textNoShape">
              <a:avLst/>
            </a:prstTxWarp>
            <a:spAutoFit/>
          </a:bodyPr>
          <a:lstStyle/>
          <a:p>
            <a:r>
              <a:rPr lang="en-GB" sz="2400">
                <a:solidFill>
                  <a:schemeClr val="bg1"/>
                </a:solidFill>
              </a:rPr>
              <a:t>Predominantly urban</a:t>
            </a:r>
            <a:endParaRPr lang="en-US" sz="2400">
              <a:solidFill>
                <a:schemeClr val="bg1"/>
              </a:solidFill>
            </a:endParaRPr>
          </a:p>
        </p:txBody>
      </p:sp>
      <p:graphicFrame>
        <p:nvGraphicFramePr>
          <p:cNvPr id="14" name="Content Placeholder 13"/>
          <p:cNvGraphicFramePr>
            <a:graphicFrameLocks noGrp="1"/>
          </p:cNvGraphicFramePr>
          <p:nvPr>
            <p:ph idx="1"/>
          </p:nvPr>
        </p:nvGraphicFramePr>
        <p:xfrm>
          <a:off x="468313" y="1600200"/>
          <a:ext cx="8218487" cy="40433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The New Rural Paradigm (NRP)</a:t>
            </a:r>
            <a:endParaRPr lang="en-US" dirty="0">
              <a:solidFill>
                <a:srgbClr val="000000"/>
              </a:solidFill>
              <a:latin typeface="+mn-lt"/>
            </a:endParaRPr>
          </a:p>
        </p:txBody>
      </p:sp>
      <p:sp>
        <p:nvSpPr>
          <p:cNvPr id="8195" name="Content Placeholder 2"/>
          <p:cNvSpPr>
            <a:spLocks noGrp="1"/>
          </p:cNvSpPr>
          <p:nvPr>
            <p:ph idx="1"/>
          </p:nvPr>
        </p:nvSpPr>
        <p:spPr>
          <a:xfrm>
            <a:off x="0" y="714375"/>
            <a:ext cx="9144000" cy="6143625"/>
          </a:xfrm>
          <a:solidFill>
            <a:srgbClr val="00233E"/>
          </a:solidFill>
        </p:spPr>
        <p:txBody>
          <a:bodyPr/>
          <a:lstStyle/>
          <a:p>
            <a:pPr eaLnBrk="1" hangingPunct="1"/>
            <a:endParaRPr lang="en-GB">
              <a:solidFill>
                <a:schemeClr val="bg1"/>
              </a:solidFill>
            </a:endParaRPr>
          </a:p>
          <a:p>
            <a:pPr eaLnBrk="1" hangingPunct="1"/>
            <a:endParaRPr lang="en-US"/>
          </a:p>
        </p:txBody>
      </p:sp>
      <p:graphicFrame>
        <p:nvGraphicFramePr>
          <p:cNvPr id="5" name="Table 4"/>
          <p:cNvGraphicFramePr>
            <a:graphicFrameLocks noGrp="1"/>
          </p:cNvGraphicFramePr>
          <p:nvPr/>
        </p:nvGraphicFramePr>
        <p:xfrm>
          <a:off x="2143125" y="1071563"/>
          <a:ext cx="6715125" cy="4001771"/>
        </p:xfrm>
        <a:graphic>
          <a:graphicData uri="http://schemas.openxmlformats.org/drawingml/2006/table">
            <a:tbl>
              <a:tblPr/>
              <a:tblGrid>
                <a:gridCol w="1254125"/>
                <a:gridCol w="2555875"/>
                <a:gridCol w="2905125"/>
              </a:tblGrid>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23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Arial" charset="0"/>
                          <a:ea typeface="Times New Roman" charset="0"/>
                          <a:cs typeface="Times New Roman" charset="0"/>
                        </a:rPr>
                        <a:t>Old Paradigm</a:t>
                      </a:r>
                      <a:endParaRPr kumimoji="0" lang="en-US" sz="20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00233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bg1"/>
                          </a:solidFill>
                          <a:effectLst/>
                          <a:latin typeface="Arial" charset="0"/>
                          <a:ea typeface="Times New Roman" charset="0"/>
                          <a:cs typeface="Times New Roman" charset="0"/>
                        </a:rPr>
                        <a:t>New Paradigm</a:t>
                      </a:r>
                      <a:endParaRPr kumimoji="0" lang="en-US" sz="20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00233E"/>
                    </a:solidFill>
                  </a:tcPr>
                </a:tc>
              </a:tr>
              <a:tr h="752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charset="0"/>
                          <a:cs typeface="Times New Roman" charset="0"/>
                        </a:rPr>
                        <a:t>Objectives</a:t>
                      </a:r>
                      <a:endParaRPr kumimoji="0" lang="en-US" sz="14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Times New Roman" charset="0"/>
                          <a:cs typeface="Times New Roman" charset="0"/>
                        </a:rPr>
                        <a:t>Equalization, focus on farm income</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Times New Roman" charset="0"/>
                          <a:cs typeface="Times New Roman" charset="0"/>
                        </a:rPr>
                        <a:t>Competitiveness</a:t>
                      </a:r>
                      <a:r>
                        <a:rPr kumimoji="0" lang="en-GB" sz="1800" b="0" i="0" u="none" strike="noStrike" cap="none" normalizeH="0" baseline="0">
                          <a:ln>
                            <a:noFill/>
                          </a:ln>
                          <a:solidFill>
                            <a:schemeClr val="bg1"/>
                          </a:solidFill>
                          <a:effectLst/>
                          <a:latin typeface="Arial" charset="0"/>
                          <a:ea typeface="Times New Roman" charset="0"/>
                          <a:cs typeface="Times New Roman" charset="0"/>
                        </a:rPr>
                        <a:t> of rural areas</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233E"/>
                    </a:solidFill>
                  </a:tcPr>
                </a:tc>
              </a:tr>
              <a:tr h="1011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charset="0"/>
                          <a:cs typeface="Times New Roman" charset="0"/>
                        </a:rPr>
                        <a:t>Key target</a:t>
                      </a:r>
                      <a:endParaRPr kumimoji="0" lang="en-US" sz="14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Times New Roman" charset="0"/>
                          <a:cs typeface="Times New Roman" charset="0"/>
                        </a:rPr>
                        <a:t>Sector based</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Times New Roman" charset="0"/>
                          <a:cs typeface="Times New Roman" charset="0"/>
                        </a:rPr>
                        <a:t>Holistic</a:t>
                      </a:r>
                      <a:r>
                        <a:rPr kumimoji="0" lang="en-GB" sz="1800" b="0" i="0" u="none" strike="noStrike" cap="none" normalizeH="0" baseline="0">
                          <a:ln>
                            <a:noFill/>
                          </a:ln>
                          <a:solidFill>
                            <a:schemeClr val="bg1"/>
                          </a:solidFill>
                          <a:effectLst/>
                          <a:latin typeface="Arial" charset="0"/>
                          <a:ea typeface="Times New Roman" charset="0"/>
                          <a:cs typeface="Times New Roman" charset="0"/>
                        </a:rPr>
                        <a:t> approach that includes various sectors of rural economies</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233E"/>
                    </a:solidFill>
                  </a:tcPr>
                </a:tc>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charset="0"/>
                          <a:cs typeface="Times New Roman" charset="0"/>
                        </a:rPr>
                        <a:t>Main tools</a:t>
                      </a:r>
                      <a:endParaRPr kumimoji="0" lang="en-US" sz="14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Times New Roman" charset="0"/>
                          <a:cs typeface="Times New Roman" charset="0"/>
                        </a:rPr>
                        <a:t>Subsidies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bg1"/>
                        </a:solidFill>
                        <a:effectLst/>
                        <a:latin typeface="Arial" charset="0"/>
                        <a:ea typeface="Times New Roman" charset="0"/>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a:noFill/>
                    </a:lnR>
                    <a:lnT>
                      <a:noFill/>
                    </a:lnT>
                    <a:lnB>
                      <a:noFill/>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Times New Roman" charset="0"/>
                          <a:cs typeface="Times New Roman" charset="0"/>
                        </a:rPr>
                        <a:t>Investments</a:t>
                      </a:r>
                      <a:endParaRPr kumimoji="0" lang="en-US" sz="1800" b="1"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233E"/>
                    </a:solidFill>
                  </a:tcPr>
                </a:tc>
              </a:tr>
              <a:tr h="1347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ea typeface="Times New Roman" charset="0"/>
                          <a:cs typeface="Times New Roman" charset="0"/>
                        </a:rPr>
                        <a:t>Key actors</a:t>
                      </a:r>
                      <a:endParaRPr kumimoji="0" lang="en-US" sz="14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a:ln>
                            <a:noFill/>
                          </a:ln>
                          <a:solidFill>
                            <a:schemeClr val="bg1"/>
                          </a:solidFill>
                          <a:effectLst/>
                          <a:latin typeface="Arial" charset="0"/>
                          <a:ea typeface="Times New Roman" charset="0"/>
                          <a:cs typeface="Times New Roman" charset="0"/>
                        </a:rPr>
                        <a:t>National governments, farmers</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00233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ea typeface="Times New Roman" charset="0"/>
                          <a:cs typeface="Times New Roman" charset="0"/>
                        </a:rPr>
                        <a:t>Multilevel-governanc</a:t>
                      </a:r>
                      <a:r>
                        <a:rPr kumimoji="0" lang="en-GB" sz="1800" b="0" i="0" u="none" strike="noStrike" cap="none" normalizeH="0" baseline="0">
                          <a:ln>
                            <a:noFill/>
                          </a:ln>
                          <a:solidFill>
                            <a:schemeClr val="bg1"/>
                          </a:solidFill>
                          <a:effectLst/>
                          <a:latin typeface="Arial" charset="0"/>
                          <a:ea typeface="Times New Roman" charset="0"/>
                          <a:cs typeface="Times New Roman" charset="0"/>
                        </a:rPr>
                        <a:t>e</a:t>
                      </a:r>
                      <a:endParaRPr kumimoji="0" lang="en-US" sz="1800" b="0" i="0" u="none" strike="noStrike" cap="none" normalizeH="0" baseline="0">
                        <a:ln>
                          <a:noFill/>
                        </a:ln>
                        <a:solidFill>
                          <a:schemeClr val="bg1"/>
                        </a:solidFill>
                        <a:effectLst/>
                        <a:latin typeface="Arial" charset="0"/>
                        <a:ea typeface="Times New Roman" charset="0"/>
                        <a:cs typeface="Times New Roman" charset="0"/>
                      </a:endParaRPr>
                    </a:p>
                  </a:txBody>
                  <a:tcPr marL="67985" marR="67985"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00233E"/>
                    </a:solidFill>
                  </a:tcPr>
                </a:tc>
              </a:tr>
            </a:tbl>
          </a:graphicData>
        </a:graphic>
      </p:graphicFrame>
      <p:cxnSp>
        <p:nvCxnSpPr>
          <p:cNvPr id="8216" name="Straight Connector 12"/>
          <p:cNvCxnSpPr>
            <a:cxnSpLocks noChangeShapeType="1"/>
          </p:cNvCxnSpPr>
          <p:nvPr/>
        </p:nvCxnSpPr>
        <p:spPr bwMode="auto">
          <a:xfrm>
            <a:off x="2143125" y="2070100"/>
            <a:ext cx="6786563" cy="1588"/>
          </a:xfrm>
          <a:prstGeom prst="line">
            <a:avLst/>
          </a:prstGeom>
          <a:noFill/>
          <a:ln w="25400">
            <a:solidFill>
              <a:srgbClr val="FF0000"/>
            </a:solidFill>
            <a:miter lim="800000"/>
            <a:headEnd/>
            <a:tailEnd/>
          </a:ln>
        </p:spPr>
      </p:cxnSp>
      <p:cxnSp>
        <p:nvCxnSpPr>
          <p:cNvPr id="8217" name="Straight Connector 13"/>
          <p:cNvCxnSpPr>
            <a:cxnSpLocks noChangeShapeType="1"/>
          </p:cNvCxnSpPr>
          <p:nvPr/>
        </p:nvCxnSpPr>
        <p:spPr bwMode="auto">
          <a:xfrm>
            <a:off x="2143125" y="3141663"/>
            <a:ext cx="6786563" cy="1587"/>
          </a:xfrm>
          <a:prstGeom prst="line">
            <a:avLst/>
          </a:prstGeom>
          <a:noFill/>
          <a:ln w="25400">
            <a:solidFill>
              <a:srgbClr val="FF0000"/>
            </a:solidFill>
            <a:miter lim="800000"/>
            <a:headEnd/>
            <a:tailEnd/>
          </a:ln>
        </p:spPr>
      </p:cxnSp>
      <p:cxnSp>
        <p:nvCxnSpPr>
          <p:cNvPr id="8218" name="Straight Connector 14"/>
          <p:cNvCxnSpPr>
            <a:cxnSpLocks noChangeShapeType="1"/>
          </p:cNvCxnSpPr>
          <p:nvPr/>
        </p:nvCxnSpPr>
        <p:spPr bwMode="auto">
          <a:xfrm>
            <a:off x="2143125" y="3786188"/>
            <a:ext cx="6786563" cy="1587"/>
          </a:xfrm>
          <a:prstGeom prst="line">
            <a:avLst/>
          </a:prstGeom>
          <a:noFill/>
          <a:ln w="25400">
            <a:solidFill>
              <a:srgbClr val="FF0000"/>
            </a:solidFill>
            <a:miter lim="800000"/>
            <a:headEnd/>
            <a:tailEnd/>
          </a:ln>
        </p:spPr>
      </p:cxnSp>
      <p:pic>
        <p:nvPicPr>
          <p:cNvPr id="8219" name="Picture 3" descr="C:\Documents and Settings\trapasso_r\Desktop\37026957422006071m-130.jpg"/>
          <p:cNvPicPr>
            <a:picLocks noChangeAspect="1" noChangeArrowheads="1"/>
          </p:cNvPicPr>
          <p:nvPr/>
        </p:nvPicPr>
        <p:blipFill>
          <a:blip r:embed="rId2" cstate="print"/>
          <a:srcRect/>
          <a:stretch>
            <a:fillRect/>
          </a:stretch>
        </p:blipFill>
        <p:spPr bwMode="auto">
          <a:xfrm>
            <a:off x="71438" y="1487488"/>
            <a:ext cx="1928812" cy="2584450"/>
          </a:xfrm>
          <a:prstGeom prst="rect">
            <a:avLst/>
          </a:prstGeom>
          <a:noFill/>
          <a:ln w="9525">
            <a:noFill/>
            <a:miter lim="800000"/>
            <a:headEnd/>
            <a:tailEnd/>
          </a:ln>
        </p:spPr>
      </p:pic>
      <p:cxnSp>
        <p:nvCxnSpPr>
          <p:cNvPr id="8220" name="Straight Connector 12"/>
          <p:cNvCxnSpPr>
            <a:cxnSpLocks noChangeShapeType="1"/>
          </p:cNvCxnSpPr>
          <p:nvPr/>
        </p:nvCxnSpPr>
        <p:spPr bwMode="auto">
          <a:xfrm>
            <a:off x="2143125" y="1427163"/>
            <a:ext cx="6786563" cy="1587"/>
          </a:xfrm>
          <a:prstGeom prst="line">
            <a:avLst/>
          </a:prstGeom>
          <a:noFill/>
          <a:ln w="25400">
            <a:solidFill>
              <a:srgbClr val="FF0000"/>
            </a:solidFill>
            <a:miter lim="800000"/>
            <a:headEnd/>
            <a:tailEnd/>
          </a:ln>
        </p:spPr>
      </p:cxnSp>
      <p:sp>
        <p:nvSpPr>
          <p:cNvPr id="8221" name="Rectangle 9"/>
          <p:cNvSpPr>
            <a:spLocks noChangeArrowheads="1"/>
          </p:cNvSpPr>
          <p:nvPr/>
        </p:nvSpPr>
        <p:spPr bwMode="auto">
          <a:xfrm>
            <a:off x="2143125" y="1000125"/>
            <a:ext cx="6786563" cy="3857625"/>
          </a:xfrm>
          <a:prstGeom prst="rect">
            <a:avLst/>
          </a:prstGeom>
          <a:noFill/>
          <a:ln w="63500">
            <a:solidFill>
              <a:schemeClr val="bg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8222" name="TextBox 10"/>
          <p:cNvSpPr txBox="1">
            <a:spLocks noChangeArrowheads="1"/>
          </p:cNvSpPr>
          <p:nvPr/>
        </p:nvSpPr>
        <p:spPr bwMode="auto">
          <a:xfrm>
            <a:off x="500063" y="5214938"/>
            <a:ext cx="8286750" cy="1200150"/>
          </a:xfrm>
          <a:prstGeom prst="rect">
            <a:avLst/>
          </a:prstGeom>
          <a:noFill/>
          <a:ln w="9525">
            <a:noFill/>
            <a:miter lim="800000"/>
            <a:headEnd/>
            <a:tailEnd/>
          </a:ln>
        </p:spPr>
        <p:txBody>
          <a:bodyPr>
            <a:prstTxWarp prst="textNoShape">
              <a:avLst/>
            </a:prstTxWarp>
            <a:spAutoFit/>
          </a:bodyPr>
          <a:lstStyle/>
          <a:p>
            <a:r>
              <a:rPr lang="en-GB" sz="2400">
                <a:solidFill>
                  <a:schemeClr val="bg1"/>
                </a:solidFill>
              </a:rPr>
              <a:t>Objectives of NRP:</a:t>
            </a:r>
          </a:p>
          <a:p>
            <a:r>
              <a:rPr lang="en-GB" sz="2400">
                <a:solidFill>
                  <a:schemeClr val="bg1"/>
                </a:solidFill>
              </a:rPr>
              <a:t>-   Guarantee  adequate </a:t>
            </a:r>
            <a:r>
              <a:rPr lang="en-GB" sz="2400" b="1">
                <a:solidFill>
                  <a:schemeClr val="bg1"/>
                </a:solidFill>
              </a:rPr>
              <a:t>attention to rural issues</a:t>
            </a:r>
          </a:p>
          <a:p>
            <a:r>
              <a:rPr lang="en-GB" sz="2400">
                <a:solidFill>
                  <a:schemeClr val="bg1"/>
                </a:solidFill>
              </a:rPr>
              <a:t>-</a:t>
            </a:r>
            <a:r>
              <a:rPr lang="en-GB" sz="2400" b="1">
                <a:solidFill>
                  <a:schemeClr val="bg1"/>
                </a:solidFill>
              </a:rPr>
              <a:t>   Empower</a:t>
            </a:r>
            <a:r>
              <a:rPr lang="en-GB" sz="2400">
                <a:solidFill>
                  <a:schemeClr val="bg1"/>
                </a:solidFill>
              </a:rPr>
              <a:t> local communities and governments </a:t>
            </a: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Acceptance of the NRP</a:t>
            </a:r>
            <a:endParaRPr lang="en-US" dirty="0">
              <a:solidFill>
                <a:srgbClr val="000000"/>
              </a:solidFill>
              <a:latin typeface="+mn-lt"/>
            </a:endParaRPr>
          </a:p>
        </p:txBody>
      </p:sp>
      <p:sp>
        <p:nvSpPr>
          <p:cNvPr id="3" name="Content Placeholder 2"/>
          <p:cNvSpPr>
            <a:spLocks noGrp="1"/>
          </p:cNvSpPr>
          <p:nvPr>
            <p:ph idx="1"/>
          </p:nvPr>
        </p:nvSpPr>
        <p:spPr>
          <a:xfrm>
            <a:off x="0" y="714375"/>
            <a:ext cx="9144000" cy="6143625"/>
          </a:xfrm>
          <a:solidFill>
            <a:srgbClr val="00233E"/>
          </a:solidFill>
        </p:spPr>
        <p:txBody>
          <a:bodyPr/>
          <a:lstStyle/>
          <a:p>
            <a:pPr eaLnBrk="1" hangingPunct="1"/>
            <a:endParaRPr lang="en-GB">
              <a:solidFill>
                <a:schemeClr val="bg1"/>
              </a:solidFill>
              <a:latin typeface="Arial" charset="0"/>
            </a:endParaRPr>
          </a:p>
          <a:p>
            <a:pPr eaLnBrk="1" hangingPunct="1"/>
            <a:r>
              <a:rPr lang="en-US" b="1">
                <a:solidFill>
                  <a:schemeClr val="bg1"/>
                </a:solidFill>
                <a:latin typeface="Arial" charset="0"/>
              </a:rPr>
              <a:t>All countries see merit in the NRP as an enhancement to current rural policy</a:t>
            </a:r>
          </a:p>
          <a:p>
            <a:pPr eaLnBrk="1" hangingPunct="1"/>
            <a:endParaRPr lang="en-US" b="1">
              <a:solidFill>
                <a:schemeClr val="bg1"/>
              </a:solidFill>
              <a:latin typeface="Arial" charset="0"/>
            </a:endParaRPr>
          </a:p>
          <a:p>
            <a:pPr eaLnBrk="1" hangingPunct="1"/>
            <a:r>
              <a:rPr lang="en-US" b="1">
                <a:solidFill>
                  <a:schemeClr val="bg1"/>
                </a:solidFill>
                <a:latin typeface="Arial" charset="0"/>
              </a:rPr>
              <a:t>Movement away from subsidies limited by:</a:t>
            </a:r>
          </a:p>
          <a:p>
            <a:pPr lvl="1" eaLnBrk="1" hangingPunct="1"/>
            <a:r>
              <a:rPr lang="en-US">
                <a:solidFill>
                  <a:schemeClr val="bg1"/>
                </a:solidFill>
                <a:latin typeface="Arial" charset="0"/>
              </a:rPr>
              <a:t>Difficulty in identifying sound investments;</a:t>
            </a:r>
          </a:p>
          <a:p>
            <a:pPr lvl="1" eaLnBrk="1" hangingPunct="1"/>
            <a:r>
              <a:rPr lang="en-US">
                <a:solidFill>
                  <a:schemeClr val="bg1"/>
                </a:solidFill>
                <a:latin typeface="Arial" charset="0"/>
              </a:rPr>
              <a:t>Vocal minority defends the subsidy approach;</a:t>
            </a:r>
          </a:p>
          <a:p>
            <a:pPr lvl="1" eaLnBrk="1" hangingPunct="1"/>
            <a:r>
              <a:rPr lang="en-US">
                <a:solidFill>
                  <a:schemeClr val="bg1"/>
                </a:solidFill>
                <a:latin typeface="Arial" charset="0"/>
              </a:rPr>
              <a:t>Mismatch between what national agencies can manage and the demands of a bottom-up process (LEADER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Convergence of rural issues</a:t>
            </a:r>
            <a:endParaRPr lang="en-US" dirty="0">
              <a:solidFill>
                <a:srgbClr val="000000"/>
              </a:solidFill>
              <a:latin typeface="+mn-lt"/>
            </a:endParaRPr>
          </a:p>
        </p:txBody>
      </p:sp>
      <p:sp>
        <p:nvSpPr>
          <p:cNvPr id="11267"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1268" name="Content Placeholder 2"/>
          <p:cNvSpPr>
            <a:spLocks noGrp="1"/>
          </p:cNvSpPr>
          <p:nvPr>
            <p:ph idx="1"/>
          </p:nvPr>
        </p:nvSpPr>
        <p:spPr>
          <a:xfrm>
            <a:off x="214313" y="928688"/>
            <a:ext cx="8929687" cy="5929312"/>
          </a:xfrm>
        </p:spPr>
        <p:txBody>
          <a:bodyPr>
            <a:normAutofit lnSpcReduction="10000"/>
          </a:bodyPr>
          <a:lstStyle/>
          <a:p>
            <a:pPr marL="514350" indent="-514350" eaLnBrk="1" hangingPunct="1">
              <a:buFont typeface="Helvetica" charset="0"/>
              <a:buAutoNum type="arabicPeriod"/>
            </a:pPr>
            <a:r>
              <a:rPr lang="en-GB" sz="2800" b="1">
                <a:solidFill>
                  <a:schemeClr val="bg1"/>
                </a:solidFill>
                <a:latin typeface="Arial" charset="0"/>
              </a:rPr>
              <a:t>Little employment in agriculture</a:t>
            </a:r>
          </a:p>
          <a:p>
            <a:pPr marL="514350" indent="-514350" eaLnBrk="1" hangingPunct="1">
              <a:buFont typeface="Helvetica" charset="0"/>
              <a:buAutoNum type="arabicPeriod"/>
            </a:pPr>
            <a:r>
              <a:rPr lang="en-GB" sz="2800" b="1">
                <a:solidFill>
                  <a:schemeClr val="bg1"/>
                </a:solidFill>
                <a:latin typeface="Arial" charset="0"/>
              </a:rPr>
              <a:t>Demography </a:t>
            </a:r>
          </a:p>
          <a:p>
            <a:pPr marL="914400" lvl="1" indent="-514350" eaLnBrk="1" hangingPunct="1"/>
            <a:r>
              <a:rPr lang="en-GB" sz="2400">
                <a:solidFill>
                  <a:schemeClr val="bg1"/>
                </a:solidFill>
                <a:latin typeface="Arial" charset="0"/>
              </a:rPr>
              <a:t>Dropping birth rates and youth outmigration </a:t>
            </a:r>
          </a:p>
          <a:p>
            <a:pPr marL="914400" lvl="1" indent="-514350" eaLnBrk="1" hangingPunct="1"/>
            <a:r>
              <a:rPr lang="en-GB" sz="2400">
                <a:solidFill>
                  <a:schemeClr val="bg1"/>
                </a:solidFill>
                <a:latin typeface="Arial" charset="0"/>
              </a:rPr>
              <a:t>P</a:t>
            </a:r>
            <a:r>
              <a:rPr lang="en-US" sz="2400">
                <a:solidFill>
                  <a:schemeClr val="bg1"/>
                </a:solidFill>
                <a:latin typeface="Arial" charset="0"/>
              </a:rPr>
              <a:t>opulation increases depend on retirees, low-skilled foreign workers </a:t>
            </a:r>
          </a:p>
          <a:p>
            <a:pPr marL="914400" lvl="1" indent="-514350" eaLnBrk="1" hangingPunct="1"/>
            <a:r>
              <a:rPr lang="en-US" sz="2400">
                <a:solidFill>
                  <a:schemeClr val="bg1"/>
                </a:solidFill>
                <a:latin typeface="Arial" charset="0"/>
              </a:rPr>
              <a:t>Rural represents 20% of the national population</a:t>
            </a:r>
            <a:endParaRPr lang="en-GB" sz="2400">
              <a:solidFill>
                <a:schemeClr val="bg1"/>
              </a:solidFill>
              <a:latin typeface="Arial" charset="0"/>
            </a:endParaRPr>
          </a:p>
          <a:p>
            <a:pPr marL="514350" indent="-514350" eaLnBrk="1" hangingPunct="1">
              <a:buFont typeface="Helvetica" charset="0"/>
              <a:buAutoNum type="arabicPeriod"/>
            </a:pPr>
            <a:r>
              <a:rPr lang="en-GB" sz="2800" b="1">
                <a:solidFill>
                  <a:schemeClr val="bg1"/>
                </a:solidFill>
                <a:latin typeface="Arial" charset="0"/>
              </a:rPr>
              <a:t>Public services </a:t>
            </a:r>
            <a:r>
              <a:rPr lang="en-GB" sz="2800">
                <a:solidFill>
                  <a:schemeClr val="bg1"/>
                </a:solidFill>
                <a:latin typeface="Arial" charset="0"/>
              </a:rPr>
              <a:t>– demand and delivery</a:t>
            </a:r>
          </a:p>
          <a:p>
            <a:pPr marL="514350" indent="-514350" eaLnBrk="1" hangingPunct="1">
              <a:buFont typeface="Helvetica" charset="0"/>
              <a:buAutoNum type="arabicPeriod"/>
            </a:pPr>
            <a:r>
              <a:rPr lang="en-GB" sz="2800" b="1">
                <a:solidFill>
                  <a:schemeClr val="bg1"/>
                </a:solidFill>
                <a:latin typeface="Arial" charset="0"/>
              </a:rPr>
              <a:t>Protection of natural resource</a:t>
            </a:r>
            <a:r>
              <a:rPr lang="en-GB" sz="2800">
                <a:solidFill>
                  <a:schemeClr val="bg1"/>
                </a:solidFill>
                <a:latin typeface="Arial" charset="0"/>
              </a:rPr>
              <a:t> (amenities)</a:t>
            </a:r>
          </a:p>
          <a:p>
            <a:pPr marL="914400" lvl="1" indent="-514350" eaLnBrk="1" hangingPunct="1"/>
            <a:r>
              <a:rPr lang="en-GB" sz="2400">
                <a:solidFill>
                  <a:schemeClr val="bg1"/>
                </a:solidFill>
                <a:latin typeface="Arial" charset="0"/>
              </a:rPr>
              <a:t>Natural resources have an “existence value”</a:t>
            </a:r>
          </a:p>
          <a:p>
            <a:pPr marL="514350" indent="-514350" eaLnBrk="1" hangingPunct="1">
              <a:buFont typeface="Helvetica" charset="0"/>
              <a:buAutoNum type="arabicPeriod"/>
            </a:pPr>
            <a:r>
              <a:rPr lang="en-US" sz="2800" b="1">
                <a:solidFill>
                  <a:schemeClr val="bg1"/>
                </a:solidFill>
                <a:latin typeface="Arial" charset="0"/>
              </a:rPr>
              <a:t>Economic restructuring </a:t>
            </a:r>
          </a:p>
          <a:p>
            <a:pPr marL="914400" lvl="1" indent="-514350" eaLnBrk="1" hangingPunct="1"/>
            <a:r>
              <a:rPr lang="en-US" sz="2400">
                <a:solidFill>
                  <a:schemeClr val="bg1"/>
                </a:solidFill>
                <a:latin typeface="Arial" charset="0"/>
              </a:rPr>
              <a:t>Changing comparative advantage and economic function of rural areas</a:t>
            </a:r>
            <a:endParaRPr lang="en-GB" sz="2400">
              <a:solidFill>
                <a:schemeClr val="bg1"/>
              </a:solidFill>
              <a:latin typeface="Arial" charset="0"/>
            </a:endParaRPr>
          </a:p>
          <a:p>
            <a:pPr marL="514350" indent="-514350" eaLnBrk="1" hangingPunct="1">
              <a:buFont typeface="Helvetica" charset="0"/>
              <a:buAutoNum type="arabicPeriod"/>
            </a:pPr>
            <a:r>
              <a:rPr lang="en-GB" sz="2800" b="1">
                <a:solidFill>
                  <a:schemeClr val="bg1"/>
                </a:solidFill>
                <a:latin typeface="Arial" charset="0"/>
              </a:rPr>
              <a:t>Climate change</a:t>
            </a:r>
            <a:r>
              <a:rPr lang="en-GB" sz="2800">
                <a:solidFill>
                  <a:schemeClr val="bg1"/>
                </a:solidFill>
                <a:latin typeface="Arial" charset="0"/>
              </a:rPr>
              <a:t>, and availability of </a:t>
            </a:r>
            <a:r>
              <a:rPr lang="en-GB" sz="2800" b="1">
                <a:solidFill>
                  <a:schemeClr val="bg1"/>
                </a:solidFill>
                <a:latin typeface="Arial" charset="0"/>
              </a:rPr>
              <a:t>energy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Common strategies (1)</a:t>
            </a:r>
            <a:endParaRPr lang="en-US" dirty="0">
              <a:solidFill>
                <a:srgbClr val="000000"/>
              </a:solidFill>
              <a:latin typeface="+mn-lt"/>
            </a:endParaRPr>
          </a:p>
        </p:txBody>
      </p:sp>
      <p:sp>
        <p:nvSpPr>
          <p:cNvPr id="12291"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5" name="Content Placeholder 2"/>
          <p:cNvSpPr>
            <a:spLocks noGrp="1"/>
          </p:cNvSpPr>
          <p:nvPr>
            <p:ph idx="1"/>
          </p:nvPr>
        </p:nvSpPr>
        <p:spPr>
          <a:xfrm>
            <a:off x="214313" y="714375"/>
            <a:ext cx="8715375" cy="5929313"/>
          </a:xfrm>
        </p:spPr>
        <p:txBody>
          <a:bodyPr/>
          <a:lstStyle/>
          <a:p>
            <a:pPr marL="514350" indent="-514350" eaLnBrk="1" hangingPunct="1">
              <a:buFontTx/>
              <a:buNone/>
            </a:pPr>
            <a:endParaRPr lang="en-GB" b="1">
              <a:solidFill>
                <a:schemeClr val="bg1"/>
              </a:solidFill>
              <a:latin typeface="Arial" charset="0"/>
            </a:endParaRPr>
          </a:p>
          <a:p>
            <a:pPr marL="514350" indent="-514350" eaLnBrk="1" hangingPunct="1">
              <a:buFont typeface="Helvetica" charset="0"/>
              <a:buAutoNum type="arabicPeriod"/>
            </a:pPr>
            <a:endParaRPr lang="en-GB">
              <a:solidFill>
                <a:schemeClr val="bg1"/>
              </a:solidFill>
              <a:latin typeface="Arial" charset="0"/>
            </a:endParaRPr>
          </a:p>
          <a:p>
            <a:pPr marL="514350" indent="-514350" eaLnBrk="1" hangingPunct="1">
              <a:buFont typeface="Helvetica" charset="0"/>
              <a:buAutoNum type="arabicPeriod"/>
            </a:pPr>
            <a:r>
              <a:rPr lang="en-GB">
                <a:solidFill>
                  <a:schemeClr val="bg1"/>
                </a:solidFill>
                <a:latin typeface="Arial" charset="0"/>
              </a:rPr>
              <a:t>Entrepreneurship and self employment</a:t>
            </a:r>
          </a:p>
          <a:p>
            <a:pPr marL="514350" indent="-514350" eaLnBrk="1" hangingPunct="1">
              <a:buFont typeface="Helvetica" charset="0"/>
              <a:buAutoNum type="arabicPeriod"/>
            </a:pPr>
            <a:endParaRPr lang="en-US">
              <a:solidFill>
                <a:schemeClr val="bg1"/>
              </a:solidFill>
              <a:latin typeface="Arial" charset="0"/>
            </a:endParaRPr>
          </a:p>
          <a:p>
            <a:pPr marL="514350" indent="-514350" eaLnBrk="1" hangingPunct="1">
              <a:buFont typeface="Helvetica" charset="0"/>
              <a:buAutoNum type="arabicPeriod"/>
            </a:pPr>
            <a:r>
              <a:rPr lang="en-US">
                <a:solidFill>
                  <a:schemeClr val="bg1"/>
                </a:solidFill>
                <a:latin typeface="Arial" charset="0"/>
              </a:rPr>
              <a:t>Amenity based tourism (nature/culture)</a:t>
            </a:r>
          </a:p>
          <a:p>
            <a:pPr marL="514350" indent="-514350" eaLnBrk="1" hangingPunct="1">
              <a:buFont typeface="Helvetica" charset="0"/>
              <a:buAutoNum type="arabicPeriod"/>
            </a:pPr>
            <a:r>
              <a:rPr lang="en-GB">
                <a:solidFill>
                  <a:schemeClr val="bg1"/>
                </a:solidFill>
                <a:latin typeface="Arial" charset="0"/>
              </a:rPr>
              <a:t>Care for the elderly (longevity/silver economy)</a:t>
            </a:r>
          </a:p>
          <a:p>
            <a:pPr marL="514350" indent="-514350" eaLnBrk="1" hangingPunct="1">
              <a:buFont typeface="Helvetica" charset="0"/>
              <a:buAutoNum type="arabicPeriod"/>
            </a:pPr>
            <a:r>
              <a:rPr lang="en-GB">
                <a:solidFill>
                  <a:schemeClr val="bg1"/>
                </a:solidFill>
                <a:latin typeface="Arial" charset="0"/>
              </a:rPr>
              <a:t>High value agriculture (local food)</a:t>
            </a:r>
          </a:p>
          <a:p>
            <a:pPr marL="514350" indent="-514350" eaLnBrk="1" hangingPunct="1">
              <a:buFont typeface="Helvetica" charset="0"/>
              <a:buAutoNum type="arabicPeriod"/>
            </a:pPr>
            <a:r>
              <a:rPr lang="en-GB">
                <a:solidFill>
                  <a:schemeClr val="bg1"/>
                </a:solidFill>
                <a:latin typeface="Arial" charset="0"/>
              </a:rPr>
              <a:t>Renewable energy</a:t>
            </a:r>
          </a:p>
          <a:p>
            <a:pPr lvl="1" eaLnBrk="1" hangingPunct="1"/>
            <a:endParaRPr lang="en-US">
              <a:solidFill>
                <a:schemeClr val="bg1"/>
              </a:solidFill>
              <a:latin typeface="Arial" charset="0"/>
            </a:endParaRPr>
          </a:p>
          <a:p>
            <a:pPr marL="514350" indent="-514350" eaLnBrk="1" hangingPunct="1">
              <a:buFontTx/>
              <a:buNone/>
            </a:pPr>
            <a:endParaRPr lang="en-US"/>
          </a:p>
        </p:txBody>
      </p:sp>
      <p:graphicFrame>
        <p:nvGraphicFramePr>
          <p:cNvPr id="16" name="Table 15"/>
          <p:cNvGraphicFramePr>
            <a:graphicFrameLocks noGrp="1"/>
          </p:cNvGraphicFramePr>
          <p:nvPr/>
        </p:nvGraphicFramePr>
        <p:xfrm>
          <a:off x="285750" y="1000125"/>
          <a:ext cx="8286750" cy="535940"/>
        </p:xfrm>
        <a:graphic>
          <a:graphicData uri="http://schemas.openxmlformats.org/drawingml/2006/table">
            <a:tbl>
              <a:tblPr/>
              <a:tblGrid>
                <a:gridCol w="8286750"/>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0000"/>
                          </a:solidFill>
                          <a:effectLst/>
                          <a:latin typeface="Arial" charset="0"/>
                          <a:ea typeface="Arial" charset="0"/>
                          <a:cs typeface="Arial" charset="0"/>
                        </a:rPr>
                        <a:t>Emerging development strategies in rural areas</a:t>
                      </a:r>
                      <a:endParaRPr kumimoji="0" lang="en-US" sz="2800" b="1" i="0" u="none" strike="noStrike" cap="none" normalizeH="0" baseline="0">
                        <a:ln>
                          <a:noFill/>
                        </a:ln>
                        <a:solidFill>
                          <a:srgbClr val="FF0000"/>
                        </a:solidFill>
                        <a:effectLst/>
                        <a:latin typeface="Georgia"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Common strategies (2)</a:t>
            </a:r>
            <a:endParaRPr lang="en-US" dirty="0">
              <a:solidFill>
                <a:srgbClr val="000000"/>
              </a:solidFill>
              <a:latin typeface="+mn-lt"/>
            </a:endParaRPr>
          </a:p>
        </p:txBody>
      </p:sp>
      <p:sp>
        <p:nvSpPr>
          <p:cNvPr id="13315"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3316" name="Content Placeholder 2"/>
          <p:cNvSpPr>
            <a:spLocks noGrp="1"/>
          </p:cNvSpPr>
          <p:nvPr>
            <p:ph idx="1"/>
          </p:nvPr>
        </p:nvSpPr>
        <p:spPr>
          <a:xfrm>
            <a:off x="357188" y="714375"/>
            <a:ext cx="8786812" cy="5929313"/>
          </a:xfrm>
        </p:spPr>
        <p:txBody>
          <a:bodyPr/>
          <a:lstStyle/>
          <a:p>
            <a:pPr marL="533400" indent="-533400" algn="ctr" eaLnBrk="1" hangingPunct="1">
              <a:buFontTx/>
              <a:buNone/>
            </a:pPr>
            <a:endParaRPr lang="en-GB" sz="3600" b="1">
              <a:solidFill>
                <a:schemeClr val="bg1"/>
              </a:solidFill>
              <a:latin typeface="Arial" charset="0"/>
            </a:endParaRPr>
          </a:p>
          <a:p>
            <a:pPr marL="533400" indent="-533400" algn="ctr" eaLnBrk="1" hangingPunct="1">
              <a:buFontTx/>
              <a:buNone/>
            </a:pPr>
            <a:endParaRPr lang="en-US" sz="3600" u="sng">
              <a:solidFill>
                <a:schemeClr val="bg1"/>
              </a:solidFill>
              <a:latin typeface="Arial" charset="0"/>
            </a:endParaRPr>
          </a:p>
          <a:p>
            <a:pPr marL="533400" indent="-533400" eaLnBrk="1" hangingPunct="1"/>
            <a:endParaRPr lang="en-GB">
              <a:solidFill>
                <a:schemeClr val="bg1"/>
              </a:solidFill>
              <a:latin typeface="Arial" charset="0"/>
            </a:endParaRPr>
          </a:p>
          <a:p>
            <a:pPr marL="533400" indent="-533400" eaLnBrk="1" hangingPunct="1"/>
            <a:r>
              <a:rPr lang="en-GB">
                <a:solidFill>
                  <a:schemeClr val="bg1"/>
                </a:solidFill>
                <a:latin typeface="Arial" charset="0"/>
              </a:rPr>
              <a:t>Almost all renewable energy is rural </a:t>
            </a:r>
          </a:p>
          <a:p>
            <a:pPr marL="533400" indent="-533400" eaLnBrk="1" hangingPunct="1"/>
            <a:r>
              <a:rPr lang="en-GB">
                <a:solidFill>
                  <a:schemeClr val="bg1"/>
                </a:solidFill>
                <a:latin typeface="Arial" charset="0"/>
              </a:rPr>
              <a:t>Renewable energy may be a 3-in-1 solution for</a:t>
            </a:r>
          </a:p>
          <a:p>
            <a:pPr marL="933450" lvl="1" indent="-533400" eaLnBrk="1" hangingPunct="1"/>
            <a:r>
              <a:rPr lang="en-GB">
                <a:solidFill>
                  <a:schemeClr val="bg1"/>
                </a:solidFill>
                <a:latin typeface="Arial" charset="0"/>
              </a:rPr>
              <a:t>Climate change</a:t>
            </a:r>
          </a:p>
          <a:p>
            <a:pPr marL="933450" lvl="1" indent="-533400" eaLnBrk="1" hangingPunct="1"/>
            <a:r>
              <a:rPr lang="en-GB">
                <a:solidFill>
                  <a:schemeClr val="bg1"/>
                </a:solidFill>
                <a:latin typeface="Arial" charset="0"/>
              </a:rPr>
              <a:t>Employment</a:t>
            </a:r>
          </a:p>
          <a:p>
            <a:pPr marL="933450" lvl="1" indent="-533400" eaLnBrk="1" hangingPunct="1"/>
            <a:r>
              <a:rPr lang="en-GB">
                <a:solidFill>
                  <a:schemeClr val="bg1"/>
                </a:solidFill>
                <a:latin typeface="Arial" charset="0"/>
              </a:rPr>
              <a:t>Boosting rural investment</a:t>
            </a:r>
            <a:endParaRPr lang="en-US">
              <a:solidFill>
                <a:schemeClr val="bg1"/>
              </a:solidFill>
              <a:latin typeface="Arial" charset="0"/>
            </a:endParaRPr>
          </a:p>
          <a:p>
            <a:pPr marL="533400" indent="-533400" eaLnBrk="1" hangingPunct="1"/>
            <a:endParaRPr lang="en-US"/>
          </a:p>
        </p:txBody>
      </p:sp>
      <p:graphicFrame>
        <p:nvGraphicFramePr>
          <p:cNvPr id="16" name="Table 15"/>
          <p:cNvGraphicFramePr>
            <a:graphicFrameLocks noGrp="1"/>
          </p:cNvGraphicFramePr>
          <p:nvPr/>
        </p:nvGraphicFramePr>
        <p:xfrm>
          <a:off x="428625" y="928688"/>
          <a:ext cx="7286625" cy="962660"/>
        </p:xfrm>
        <a:graphic>
          <a:graphicData uri="http://schemas.openxmlformats.org/drawingml/2006/table">
            <a:tbl>
              <a:tblPr/>
              <a:tblGrid>
                <a:gridCol w="728662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0000"/>
                          </a:solidFill>
                          <a:effectLst/>
                          <a:latin typeface="Arial" charset="0"/>
                          <a:ea typeface="Arial" charset="0"/>
                          <a:cs typeface="Arial" charset="0"/>
                        </a:rPr>
                        <a:t>Green economy is seen as a development opportunity for rural areas</a:t>
                      </a:r>
                      <a:endParaRPr kumimoji="0" lang="en-US" sz="2800" b="1" i="0" u="none" strike="noStrike" cap="none" normalizeH="0" baseline="0">
                        <a:ln>
                          <a:noFill/>
                        </a:ln>
                        <a:solidFill>
                          <a:srgbClr val="FF0000"/>
                        </a:solidFill>
                        <a:effectLst/>
                        <a:latin typeface="Georgia"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Common policy threads (1)</a:t>
            </a:r>
            <a:endParaRPr lang="en-US" dirty="0">
              <a:solidFill>
                <a:srgbClr val="000000"/>
              </a:solidFill>
              <a:latin typeface="+mn-lt"/>
            </a:endParaRPr>
          </a:p>
        </p:txBody>
      </p:sp>
      <p:sp>
        <p:nvSpPr>
          <p:cNvPr id="14339"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7" name="Content Placeholder 2"/>
          <p:cNvSpPr>
            <a:spLocks noGrp="1"/>
          </p:cNvSpPr>
          <p:nvPr>
            <p:ph idx="1"/>
          </p:nvPr>
        </p:nvSpPr>
        <p:spPr>
          <a:xfrm>
            <a:off x="285750" y="714375"/>
            <a:ext cx="8858250" cy="5929313"/>
          </a:xfrm>
        </p:spPr>
        <p:txBody>
          <a:bodyPr/>
          <a:lstStyle/>
          <a:p>
            <a:pPr marL="0" indent="0" algn="ctr" eaLnBrk="1" hangingPunct="1">
              <a:buFontTx/>
              <a:buNone/>
            </a:pPr>
            <a:endParaRPr lang="en-GB" sz="3600" b="1" u="sng">
              <a:solidFill>
                <a:schemeClr val="bg1"/>
              </a:solidFill>
              <a:latin typeface="Arial" charset="0"/>
            </a:endParaRPr>
          </a:p>
          <a:p>
            <a:pPr marL="0" indent="0" algn="ctr" eaLnBrk="1" hangingPunct="1">
              <a:buFontTx/>
              <a:buNone/>
            </a:pPr>
            <a:endParaRPr lang="en-GB" sz="3600" b="1" u="sng">
              <a:solidFill>
                <a:schemeClr val="bg1"/>
              </a:solidFill>
              <a:latin typeface="Arial" charset="0"/>
            </a:endParaRPr>
          </a:p>
          <a:p>
            <a:pPr marL="0" indent="0" algn="ctr" eaLnBrk="1" hangingPunct="1">
              <a:buFontTx/>
              <a:buNone/>
            </a:pPr>
            <a:endParaRPr lang="en-US" sz="3600" b="1" u="sng">
              <a:solidFill>
                <a:schemeClr val="bg1"/>
              </a:solidFill>
              <a:latin typeface="Arial" charset="0"/>
            </a:endParaRPr>
          </a:p>
          <a:p>
            <a:pPr marL="0" indent="0" eaLnBrk="1" hangingPunct="1"/>
            <a:r>
              <a:rPr lang="en-US" sz="3600">
                <a:solidFill>
                  <a:schemeClr val="bg1"/>
                </a:solidFill>
                <a:latin typeface="Arial" charset="0"/>
              </a:rPr>
              <a:t>In the aggregate, rural economies are seen as similar to urban regions. </a:t>
            </a:r>
          </a:p>
          <a:p>
            <a:pPr marL="0" indent="0" eaLnBrk="1" hangingPunct="1"/>
            <a:r>
              <a:rPr lang="en-US" sz="3600">
                <a:solidFill>
                  <a:schemeClr val="bg1"/>
                </a:solidFill>
                <a:latin typeface="Arial" charset="0"/>
              </a:rPr>
              <a:t>However, below the aggregate level, there are different types of activities, skills utilized, value-added, wage levels and organizational complexity.</a:t>
            </a:r>
            <a:endParaRPr lang="en-US"/>
          </a:p>
        </p:txBody>
      </p:sp>
      <p:graphicFrame>
        <p:nvGraphicFramePr>
          <p:cNvPr id="16" name="Table 15"/>
          <p:cNvGraphicFramePr>
            <a:graphicFrameLocks noGrp="1"/>
          </p:cNvGraphicFramePr>
          <p:nvPr/>
        </p:nvGraphicFramePr>
        <p:xfrm>
          <a:off x="357188" y="1000125"/>
          <a:ext cx="8143875" cy="962660"/>
        </p:xfrm>
        <a:graphic>
          <a:graphicData uri="http://schemas.openxmlformats.org/drawingml/2006/table">
            <a:tbl>
              <a:tblPr/>
              <a:tblGrid>
                <a:gridCol w="814387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0000"/>
                          </a:solidFill>
                          <a:effectLst/>
                          <a:latin typeface="Arial" charset="0"/>
                          <a:ea typeface="Arial" charset="0"/>
                          <a:cs typeface="Arial" charset="0"/>
                        </a:rPr>
                        <a:t>In some cases, the difference between rural and urban economies is not considered</a:t>
                      </a:r>
                      <a:endParaRPr kumimoji="0" lang="en-US" sz="2800" b="1" i="0" u="none" strike="noStrike" cap="none" normalizeH="0" baseline="0">
                        <a:ln>
                          <a:noFill/>
                        </a:ln>
                        <a:solidFill>
                          <a:srgbClr val="FF0000"/>
                        </a:solidFill>
                        <a:effectLst/>
                        <a:latin typeface="Georgia"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Common policy threads (2)</a:t>
            </a:r>
            <a:endParaRPr lang="en-US" dirty="0">
              <a:solidFill>
                <a:srgbClr val="000000"/>
              </a:solidFill>
              <a:latin typeface="+mn-lt"/>
            </a:endParaRPr>
          </a:p>
        </p:txBody>
      </p:sp>
      <p:sp>
        <p:nvSpPr>
          <p:cNvPr id="15363"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5364" name="Content Placeholder 2"/>
          <p:cNvSpPr>
            <a:spLocks noGrp="1"/>
          </p:cNvSpPr>
          <p:nvPr>
            <p:ph idx="1"/>
          </p:nvPr>
        </p:nvSpPr>
        <p:spPr>
          <a:xfrm>
            <a:off x="285750" y="714375"/>
            <a:ext cx="8858250" cy="5857875"/>
          </a:xfrm>
        </p:spPr>
        <p:txBody>
          <a:bodyPr/>
          <a:lstStyle/>
          <a:p>
            <a:pPr marL="533400" indent="-533400" algn="ctr" eaLnBrk="1" hangingPunct="1">
              <a:buFontTx/>
              <a:buNone/>
            </a:pPr>
            <a:endParaRPr lang="en-GB" sz="3600" b="1" u="sng">
              <a:solidFill>
                <a:schemeClr val="bg1"/>
              </a:solidFill>
              <a:latin typeface="Arial" charset="0"/>
            </a:endParaRPr>
          </a:p>
          <a:p>
            <a:pPr marL="533400" indent="-533400" algn="ctr" eaLnBrk="1" hangingPunct="1">
              <a:buFontTx/>
              <a:buNone/>
            </a:pPr>
            <a:endParaRPr lang="en-GB" sz="3600" b="1" u="sng">
              <a:solidFill>
                <a:schemeClr val="bg1"/>
              </a:solidFill>
              <a:latin typeface="Arial" charset="0"/>
            </a:endParaRPr>
          </a:p>
          <a:p>
            <a:pPr marL="533400" indent="-533400" algn="ctr" eaLnBrk="1" hangingPunct="1">
              <a:buFontTx/>
              <a:buNone/>
            </a:pPr>
            <a:endParaRPr lang="en-US" sz="3600" b="1" u="sng">
              <a:solidFill>
                <a:schemeClr val="bg1"/>
              </a:solidFill>
              <a:latin typeface="Arial" charset="0"/>
            </a:endParaRPr>
          </a:p>
          <a:p>
            <a:pPr marL="533400" indent="-533400" eaLnBrk="1" hangingPunct="1"/>
            <a:r>
              <a:rPr lang="en-US">
                <a:solidFill>
                  <a:schemeClr val="bg1"/>
                </a:solidFill>
                <a:latin typeface="Arial" charset="0"/>
              </a:rPr>
              <a:t>Focus of most rural policy is on remote rural areas.</a:t>
            </a:r>
          </a:p>
          <a:p>
            <a:pPr marL="533400" indent="-533400" eaLnBrk="1" hangingPunct="1">
              <a:buFontTx/>
              <a:buNone/>
            </a:pPr>
            <a:r>
              <a:rPr lang="en-US">
                <a:solidFill>
                  <a:schemeClr val="bg1"/>
                </a:solidFill>
                <a:latin typeface="Arial" charset="0"/>
              </a:rPr>
              <a:t> </a:t>
            </a:r>
          </a:p>
          <a:p>
            <a:pPr marL="533400" indent="-533400" eaLnBrk="1" hangingPunct="1"/>
            <a:r>
              <a:rPr lang="en-US">
                <a:solidFill>
                  <a:schemeClr val="bg1"/>
                </a:solidFill>
                <a:latin typeface="Arial" charset="0"/>
              </a:rPr>
              <a:t>Very little policy targets </a:t>
            </a:r>
            <a:r>
              <a:rPr lang="en-US" b="1">
                <a:solidFill>
                  <a:schemeClr val="bg1"/>
                </a:solidFill>
                <a:latin typeface="Arial" charset="0"/>
              </a:rPr>
              <a:t>peri-urban areas or more intermediate regions</a:t>
            </a:r>
            <a:r>
              <a:rPr lang="en-US">
                <a:solidFill>
                  <a:schemeClr val="bg1"/>
                </a:solidFill>
                <a:latin typeface="Arial" charset="0"/>
              </a:rPr>
              <a:t>, even though the majority of the rural population is found in these places</a:t>
            </a:r>
            <a:r>
              <a:rPr lang="en-US" sz="3600">
                <a:solidFill>
                  <a:schemeClr val="bg1"/>
                </a:solidFill>
                <a:latin typeface="Arial" charset="0"/>
              </a:rPr>
              <a:t>.</a:t>
            </a:r>
          </a:p>
        </p:txBody>
      </p:sp>
      <p:graphicFrame>
        <p:nvGraphicFramePr>
          <p:cNvPr id="16" name="Table 15"/>
          <p:cNvGraphicFramePr>
            <a:graphicFrameLocks noGrp="1"/>
          </p:cNvGraphicFramePr>
          <p:nvPr/>
        </p:nvGraphicFramePr>
        <p:xfrm>
          <a:off x="428625" y="1000125"/>
          <a:ext cx="7286625" cy="962660"/>
        </p:xfrm>
        <a:graphic>
          <a:graphicData uri="http://schemas.openxmlformats.org/drawingml/2006/table">
            <a:tbl>
              <a:tblPr/>
              <a:tblGrid>
                <a:gridCol w="7286625"/>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a:ln>
                            <a:noFill/>
                          </a:ln>
                          <a:solidFill>
                            <a:srgbClr val="FF0000"/>
                          </a:solidFill>
                          <a:effectLst/>
                          <a:latin typeface="Arial" charset="0"/>
                          <a:ea typeface="Arial" charset="0"/>
                          <a:cs typeface="Arial" charset="0"/>
                        </a:rPr>
                        <a:t>Need for a focus on intermediate regions and urban-rural linkages</a:t>
                      </a:r>
                      <a:endParaRPr kumimoji="0" lang="en-US" sz="2800" b="1" i="0" u="none" strike="noStrike" cap="none" normalizeH="0" baseline="0">
                        <a:ln>
                          <a:noFill/>
                        </a:ln>
                        <a:solidFill>
                          <a:srgbClr val="FF0000"/>
                        </a:solidFill>
                        <a:effectLst/>
                        <a:latin typeface="Georgia" charset="0"/>
                        <a:ea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686800" cy="714375"/>
          </a:xfrm>
        </p:spPr>
        <p:txBody>
          <a:bodyPr>
            <a:normAutofit fontScale="90000"/>
          </a:bodyPr>
          <a:lstStyle/>
          <a:p>
            <a:pPr eaLnBrk="1" hangingPunct="1"/>
            <a:r>
              <a:rPr lang="en-GB" dirty="0">
                <a:solidFill>
                  <a:srgbClr val="000000"/>
                </a:solidFill>
                <a:latin typeface="+mn-lt"/>
              </a:rPr>
              <a:t>Conclusions</a:t>
            </a:r>
            <a:endParaRPr lang="en-US" dirty="0">
              <a:solidFill>
                <a:srgbClr val="000000"/>
              </a:solidFill>
              <a:latin typeface="+mn-lt"/>
            </a:endParaRPr>
          </a:p>
        </p:txBody>
      </p:sp>
      <p:sp>
        <p:nvSpPr>
          <p:cNvPr id="16387" name="Rectangle 13"/>
          <p:cNvSpPr>
            <a:spLocks noChangeArrowheads="1"/>
          </p:cNvSpPr>
          <p:nvPr/>
        </p:nvSpPr>
        <p:spPr bwMode="auto">
          <a:xfrm>
            <a:off x="0" y="714375"/>
            <a:ext cx="9144000" cy="6143625"/>
          </a:xfrm>
          <a:prstGeom prst="rect">
            <a:avLst/>
          </a:prstGeom>
          <a:solidFill>
            <a:srgbClr val="00233E">
              <a:alpha val="89018"/>
            </a:srgbClr>
          </a:solidFill>
          <a:ln w="9525">
            <a:solidFill>
              <a:schemeClr val="tx1"/>
            </a:solidFill>
            <a:miter lim="800000"/>
            <a:headEnd/>
            <a:tailEnd/>
          </a:ln>
        </p:spPr>
        <p:txBody>
          <a:bodyPr wrap="none">
            <a:prstTxWarp prst="textNoShape">
              <a:avLst/>
            </a:prstTxWarp>
          </a:bodyPr>
          <a:lstStyle/>
          <a:p>
            <a:pPr algn="ctr" eaLnBrk="0" hangingPunct="0"/>
            <a:endParaRPr lang="it-IT" sz="2000">
              <a:latin typeface="Helvetica 65 Medium" charset="0"/>
            </a:endParaRPr>
          </a:p>
        </p:txBody>
      </p:sp>
      <p:sp>
        <p:nvSpPr>
          <p:cNvPr id="16388" name="Content Placeholder 2"/>
          <p:cNvSpPr>
            <a:spLocks noGrp="1"/>
          </p:cNvSpPr>
          <p:nvPr>
            <p:ph idx="1"/>
          </p:nvPr>
        </p:nvSpPr>
        <p:spPr>
          <a:xfrm>
            <a:off x="285750" y="928688"/>
            <a:ext cx="8858250" cy="5643562"/>
          </a:xfrm>
        </p:spPr>
        <p:txBody>
          <a:bodyPr/>
          <a:lstStyle/>
          <a:p>
            <a:pPr marL="514350" indent="-514350" eaLnBrk="1" hangingPunct="1">
              <a:buFont typeface="Helvetica" charset="0"/>
              <a:buAutoNum type="arabicPeriod"/>
            </a:pPr>
            <a:r>
              <a:rPr lang="en-GB">
                <a:solidFill>
                  <a:schemeClr val="bg1"/>
                </a:solidFill>
                <a:latin typeface="Arial" charset="0"/>
              </a:rPr>
              <a:t>The rural context is important. </a:t>
            </a:r>
          </a:p>
          <a:p>
            <a:pPr marL="514350" indent="-514350" eaLnBrk="1" hangingPunct="1">
              <a:buFont typeface="Helvetica" charset="0"/>
              <a:buAutoNum type="arabicPeriod"/>
            </a:pPr>
            <a:r>
              <a:rPr lang="en-GB">
                <a:solidFill>
                  <a:schemeClr val="bg1"/>
                </a:solidFill>
                <a:latin typeface="Arial" charset="0"/>
              </a:rPr>
              <a:t>Commonly desired outcomes for rural areas exist but different  political structures, social values, rights, etc. constrain policy choices.</a:t>
            </a:r>
          </a:p>
          <a:p>
            <a:pPr marL="514350" indent="-514350" eaLnBrk="1" hangingPunct="1">
              <a:buFont typeface="Helvetica" charset="0"/>
              <a:buAutoNum type="arabicPeriod"/>
            </a:pPr>
            <a:r>
              <a:rPr lang="en-GB">
                <a:solidFill>
                  <a:schemeClr val="bg1"/>
                </a:solidFill>
                <a:latin typeface="Arial" charset="0"/>
              </a:rPr>
              <a:t>Place-based evaluation can play a key role in examining the performance of projects and programmes. </a:t>
            </a:r>
          </a:p>
          <a:p>
            <a:pPr marL="514350" indent="-514350" eaLnBrk="1" hangingPunct="1">
              <a:buFont typeface="Helvetica" charset="0"/>
              <a:buAutoNum type="arabicPeriod"/>
            </a:pPr>
            <a:r>
              <a:rPr lang="en-GB">
                <a:solidFill>
                  <a:schemeClr val="bg1"/>
                </a:solidFill>
                <a:latin typeface="Arial" charset="0"/>
              </a:rPr>
              <a:t>There is scope for mutual learning for policy dialogue – OECD.</a:t>
            </a:r>
          </a:p>
          <a:p>
            <a:pPr marL="514350" indent="-514350" eaLnBrk="1" hangingPunct="1">
              <a:buFont typeface="Helvetica" charset="0"/>
              <a:buAutoNum type="arabicPeriod"/>
            </a:pPr>
            <a:endParaRPr lang="en-US">
              <a:solidFill>
                <a:schemeClr val="bg1"/>
              </a:solidFill>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mn-lt"/>
              </a:rPr>
              <a:t>Specific EU Considerations</a:t>
            </a:r>
            <a:endParaRPr lang="en-US" dirty="0">
              <a:solidFill>
                <a:srgbClr val="000000"/>
              </a:solidFill>
              <a:latin typeface="+mn-lt"/>
            </a:endParaRPr>
          </a:p>
        </p:txBody>
      </p:sp>
      <p:sp>
        <p:nvSpPr>
          <p:cNvPr id="3" name="Content Placeholder 2"/>
          <p:cNvSpPr>
            <a:spLocks noGrp="1"/>
          </p:cNvSpPr>
          <p:nvPr>
            <p:ph idx="1"/>
          </p:nvPr>
        </p:nvSpPr>
        <p:spPr/>
        <p:txBody>
          <a:bodyPr/>
          <a:lstStyle/>
          <a:p>
            <a:r>
              <a:rPr lang="en-US" dirty="0" smtClean="0"/>
              <a:t>The Rural/Regional Development Policy Issue</a:t>
            </a:r>
          </a:p>
          <a:p>
            <a:r>
              <a:rPr lang="en-US" dirty="0" smtClean="0"/>
              <a:t>The Ag/Rural Development Continuum</a:t>
            </a:r>
          </a:p>
          <a:p>
            <a:r>
              <a:rPr lang="en-US" dirty="0" smtClean="0"/>
              <a:t>Social Cohesion Funds in Regional Development Policy</a:t>
            </a:r>
          </a:p>
          <a:p>
            <a:r>
              <a:rPr lang="en-US" dirty="0" smtClean="0"/>
              <a:t>Culture Trumps Everything!</a:t>
            </a:r>
            <a:endParaRPr lang="en-US" dirty="0"/>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709160"/>
          </a:xfrm>
        </p:spPr>
        <p:txBody>
          <a:bodyPr wrap="square">
            <a:normAutofit/>
          </a:bodyPr>
          <a:lstStyle/>
          <a:p>
            <a:pPr marL="0" indent="-571500" algn="ctr">
              <a:spcBef>
                <a:spcPct val="0"/>
              </a:spcBef>
              <a:buSzPct val="100000"/>
              <a:buNone/>
            </a:pPr>
            <a:r>
              <a:rPr lang="en-US" sz="4100" b="1" dirty="0" smtClean="0">
                <a:ln w="6350">
                  <a:noFill/>
                </a:ln>
                <a:solidFill>
                  <a:schemeClr val="accent2">
                    <a:lumMod val="50000"/>
                  </a:schemeClr>
                </a:solidFill>
                <a:ea typeface="+mj-ea"/>
                <a:cs typeface="+mj-cs"/>
              </a:rPr>
              <a:t>I. Validating the messenger </a:t>
            </a:r>
          </a:p>
          <a:p>
            <a:pPr marL="0" indent="-571500" algn="ctr">
              <a:spcBef>
                <a:spcPct val="0"/>
              </a:spcBef>
              <a:buSzPct val="100000"/>
              <a:buNone/>
            </a:pPr>
            <a:r>
              <a:rPr lang="en-US" sz="4100" b="1" dirty="0" smtClean="0">
                <a:ln w="6350">
                  <a:noFill/>
                </a:ln>
                <a:solidFill>
                  <a:schemeClr val="accent2">
                    <a:lumMod val="50000"/>
                  </a:schemeClr>
                </a:solidFill>
                <a:ea typeface="+mj-ea"/>
                <a:cs typeface="+mj-cs"/>
              </a:rPr>
              <a:t>and framing this dialogue</a:t>
            </a:r>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4023360"/>
          </a:xfrm>
        </p:spPr>
        <p:txBody>
          <a:bodyPr>
            <a:normAutofit/>
          </a:bodyPr>
          <a:lstStyle/>
          <a:p>
            <a:pPr marL="708660" indent="-571500" algn="ctr">
              <a:spcBef>
                <a:spcPts val="0"/>
              </a:spcBef>
              <a:buSzPct val="100000"/>
              <a:buNone/>
            </a:pPr>
            <a:r>
              <a:rPr lang="en-US" sz="4800" b="1" dirty="0" smtClean="0">
                <a:ln w="6350">
                  <a:noFill/>
                </a:ln>
                <a:solidFill>
                  <a:schemeClr val="accent2">
                    <a:lumMod val="50000"/>
                  </a:schemeClr>
                </a:solidFill>
                <a:ea typeface="+mj-ea"/>
                <a:cs typeface="+mj-cs"/>
              </a:rPr>
              <a:t>IV. The current </a:t>
            </a:r>
          </a:p>
          <a:p>
            <a:pPr marL="708660" indent="-571500" algn="ctr">
              <a:spcBef>
                <a:spcPts val="0"/>
              </a:spcBef>
              <a:buSzPct val="100000"/>
              <a:buNone/>
            </a:pPr>
            <a:r>
              <a:rPr lang="en-US" sz="4800" b="1" dirty="0" smtClean="0">
                <a:ln w="6350">
                  <a:noFill/>
                </a:ln>
                <a:solidFill>
                  <a:schemeClr val="accent2">
                    <a:lumMod val="50000"/>
                  </a:schemeClr>
                </a:solidFill>
                <a:ea typeface="+mj-ea"/>
                <a:cs typeface="+mj-cs"/>
              </a:rPr>
              <a:t>U.S. policy dynamic</a:t>
            </a: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ctrTitle" idx="4294967295"/>
          </p:nvPr>
        </p:nvSpPr>
        <p:spPr>
          <a:xfrm>
            <a:off x="0" y="990600"/>
            <a:ext cx="9144000" cy="4724399"/>
          </a:xfrm>
        </p:spPr>
        <p:txBody>
          <a:bodyPr>
            <a:normAutofit/>
          </a:bodyPr>
          <a:lstStyle/>
          <a:p>
            <a:r>
              <a:rPr lang="en-US" sz="4400" dirty="0">
                <a:solidFill>
                  <a:schemeClr val="accent2">
                    <a:lumMod val="50000"/>
                  </a:schemeClr>
                </a:solidFill>
                <a:effectLst/>
                <a:latin typeface="+mn-lt"/>
              </a:rPr>
              <a:t>Policies and budgets </a:t>
            </a:r>
            <a:r>
              <a:rPr lang="en-US" sz="4400" dirty="0" smtClean="0">
                <a:solidFill>
                  <a:schemeClr val="accent2">
                    <a:lumMod val="50000"/>
                  </a:schemeClr>
                </a:solidFill>
                <a:effectLst/>
                <a:latin typeface="+mn-lt"/>
              </a:rPr>
              <a:t/>
            </a:r>
            <a:br>
              <a:rPr lang="en-US" sz="4400" dirty="0" smtClean="0">
                <a:solidFill>
                  <a:schemeClr val="accent2">
                    <a:lumMod val="50000"/>
                  </a:schemeClr>
                </a:solidFill>
                <a:effectLst/>
                <a:latin typeface="+mn-lt"/>
              </a:rPr>
            </a:br>
            <a:r>
              <a:rPr lang="en-US" sz="4400" dirty="0" smtClean="0">
                <a:solidFill>
                  <a:schemeClr val="accent2">
                    <a:lumMod val="50000"/>
                  </a:schemeClr>
                </a:solidFill>
                <a:effectLst/>
                <a:latin typeface="+mn-lt"/>
              </a:rPr>
              <a:t>are ultimately about </a:t>
            </a:r>
            <a:br>
              <a:rPr lang="en-US" sz="4400" dirty="0" smtClean="0">
                <a:solidFill>
                  <a:schemeClr val="accent2">
                    <a:lumMod val="50000"/>
                  </a:schemeClr>
                </a:solidFill>
                <a:effectLst/>
                <a:latin typeface="+mn-lt"/>
              </a:rPr>
            </a:br>
            <a:r>
              <a:rPr lang="en-US" sz="4400" dirty="0" smtClean="0">
                <a:solidFill>
                  <a:schemeClr val="accent2">
                    <a:lumMod val="50000"/>
                  </a:schemeClr>
                </a:solidFill>
                <a:effectLst/>
                <a:latin typeface="+mn-lt"/>
              </a:rPr>
              <a:t>visions </a:t>
            </a:r>
            <a:r>
              <a:rPr lang="en-US" sz="4400" dirty="0">
                <a:solidFill>
                  <a:schemeClr val="accent2">
                    <a:lumMod val="50000"/>
                  </a:schemeClr>
                </a:solidFill>
                <a:effectLst/>
                <a:latin typeface="+mn-lt"/>
              </a:rPr>
              <a:t>and </a:t>
            </a:r>
            <a:r>
              <a:rPr lang="en-US" sz="4400" dirty="0" smtClean="0">
                <a:solidFill>
                  <a:schemeClr val="accent2">
                    <a:lumMod val="50000"/>
                  </a:schemeClr>
                </a:solidFill>
                <a:effectLst/>
                <a:latin typeface="+mn-lt"/>
              </a:rPr>
              <a:t>values.</a:t>
            </a:r>
            <a:endParaRPr lang="en-US" sz="4400" dirty="0">
              <a:solidFill>
                <a:schemeClr val="accent2">
                  <a:lumMod val="50000"/>
                </a:schemeClr>
              </a:solidFill>
              <a:effectLst/>
              <a:latin typeface="+mn-lt"/>
            </a:endParaRPr>
          </a:p>
        </p:txBody>
      </p:sp>
      <p:pic>
        <p:nvPicPr>
          <p:cNvPr id="3"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Rot="1" noChangeArrowheads="1"/>
          </p:cNvSpPr>
          <p:nvPr>
            <p:ph type="title"/>
          </p:nvPr>
        </p:nvSpPr>
        <p:spPr>
          <a:xfrm>
            <a:off x="735013" y="2700338"/>
            <a:ext cx="8020050" cy="1143000"/>
          </a:xfrm>
        </p:spPr>
        <p:txBody>
          <a:bodyPr>
            <a:normAutofit fontScale="90000"/>
          </a:bodyPr>
          <a:lstStyle/>
          <a:p>
            <a:pPr algn="l"/>
            <a:r>
              <a:rPr lang="en-US" sz="4000" b="0" dirty="0">
                <a:solidFill>
                  <a:schemeClr val="accent2">
                    <a:lumMod val="50000"/>
                  </a:schemeClr>
                </a:solidFill>
                <a:effectLst/>
                <a:latin typeface="+mn-lt"/>
              </a:rPr>
              <a:t>“The social and economic institutions of the open country are not keeping pace with the development of the nation as a whole . . . ”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a:t>
            </a:r>
            <a:r>
              <a:rPr lang="en-US" sz="3200" b="0" dirty="0">
                <a:solidFill>
                  <a:schemeClr val="accent2">
                    <a:lumMod val="50000"/>
                  </a:schemeClr>
                </a:solidFill>
                <a:effectLst/>
                <a:latin typeface="+mn-lt"/>
              </a:rPr>
              <a:t>- President Teddy Roosevelt’s </a:t>
            </a:r>
            <a:br>
              <a:rPr lang="en-US" sz="3200" b="0" dirty="0">
                <a:solidFill>
                  <a:schemeClr val="accent2">
                    <a:lumMod val="50000"/>
                  </a:schemeClr>
                </a:solidFill>
                <a:effectLst/>
                <a:latin typeface="+mn-lt"/>
              </a:rPr>
            </a:br>
            <a:r>
              <a:rPr lang="en-US" sz="3200" b="0" dirty="0">
                <a:solidFill>
                  <a:schemeClr val="accent2">
                    <a:lumMod val="50000"/>
                  </a:schemeClr>
                </a:solidFill>
                <a:effectLst/>
                <a:latin typeface="+mn-lt"/>
              </a:rPr>
              <a:t>		   Country Life Commission</a:t>
            </a:r>
          </a:p>
        </p:txBody>
      </p:sp>
      <p:pic>
        <p:nvPicPr>
          <p:cNvPr id="3"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Rot="1" noChangeArrowheads="1"/>
          </p:cNvSpPr>
          <p:nvPr>
            <p:ph type="title"/>
          </p:nvPr>
        </p:nvSpPr>
        <p:spPr>
          <a:xfrm>
            <a:off x="266700" y="2700338"/>
            <a:ext cx="8089900" cy="1143000"/>
          </a:xfrm>
        </p:spPr>
        <p:txBody>
          <a:bodyPr>
            <a:normAutofit fontScale="90000"/>
          </a:bodyPr>
          <a:lstStyle/>
          <a:p>
            <a:pPr algn="l"/>
            <a:r>
              <a:rPr lang="en-US" sz="4000" b="0" dirty="0">
                <a:latin typeface="+mn-lt"/>
              </a:rPr>
              <a:t>	</a:t>
            </a:r>
            <a:r>
              <a:rPr lang="en-US" sz="4000" b="0" dirty="0">
                <a:solidFill>
                  <a:schemeClr val="accent2">
                    <a:lumMod val="50000"/>
                  </a:schemeClr>
                </a:solidFill>
                <a:effectLst/>
                <a:latin typeface="+mn-lt"/>
              </a:rPr>
              <a:t>“If you do the same things,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over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and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over,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a:r>
            <a:br>
              <a:rPr lang="en-US" sz="4000" b="0" dirty="0">
                <a:solidFill>
                  <a:schemeClr val="accent2">
                    <a:lumMod val="50000"/>
                  </a:schemeClr>
                </a:solidFill>
                <a:effectLst/>
                <a:latin typeface="+mn-lt"/>
              </a:rPr>
            </a:br>
            <a:r>
              <a:rPr lang="en-US" sz="4000" b="0" dirty="0">
                <a:solidFill>
                  <a:schemeClr val="accent2">
                    <a:lumMod val="50000"/>
                  </a:schemeClr>
                </a:solidFill>
                <a:effectLst/>
                <a:latin typeface="+mn-lt"/>
              </a:rPr>
              <a:t>	you’ll probably get </a:t>
            </a:r>
            <a:r>
              <a:rPr lang="en-US" sz="4000" b="0" dirty="0" smtClean="0">
                <a:solidFill>
                  <a:schemeClr val="accent2">
                    <a:lumMod val="50000"/>
                  </a:schemeClr>
                </a:solidFill>
                <a:effectLst/>
                <a:latin typeface="+mn-lt"/>
              </a:rPr>
              <a:t/>
            </a:r>
            <a:br>
              <a:rPr lang="en-US" sz="4000" b="0" dirty="0" smtClean="0">
                <a:solidFill>
                  <a:schemeClr val="accent2">
                    <a:lumMod val="50000"/>
                  </a:schemeClr>
                </a:solidFill>
                <a:effectLst/>
                <a:latin typeface="+mn-lt"/>
              </a:rPr>
            </a:br>
            <a:r>
              <a:rPr lang="en-US" sz="4000" b="0" dirty="0" smtClean="0">
                <a:solidFill>
                  <a:schemeClr val="accent2">
                    <a:lumMod val="50000"/>
                  </a:schemeClr>
                </a:solidFill>
                <a:effectLst/>
                <a:latin typeface="+mn-lt"/>
              </a:rPr>
              <a:t/>
            </a:r>
            <a:br>
              <a:rPr lang="en-US" sz="4000" b="0" dirty="0" smtClean="0">
                <a:solidFill>
                  <a:schemeClr val="accent2">
                    <a:lumMod val="50000"/>
                  </a:schemeClr>
                </a:solidFill>
                <a:effectLst/>
                <a:latin typeface="+mn-lt"/>
              </a:rPr>
            </a:br>
            <a:r>
              <a:rPr lang="en-US" sz="4000" b="0" dirty="0" smtClean="0">
                <a:solidFill>
                  <a:schemeClr val="accent2">
                    <a:lumMod val="50000"/>
                  </a:schemeClr>
                </a:solidFill>
                <a:effectLst/>
                <a:latin typeface="+mn-lt"/>
              </a:rPr>
              <a:t>			the </a:t>
            </a:r>
            <a:r>
              <a:rPr lang="en-US" sz="4000" b="0" dirty="0">
                <a:solidFill>
                  <a:schemeClr val="accent2">
                    <a:lumMod val="50000"/>
                  </a:schemeClr>
                </a:solidFill>
                <a:effectLst/>
                <a:latin typeface="+mn-lt"/>
              </a:rPr>
              <a:t>same </a:t>
            </a:r>
            <a:r>
              <a:rPr lang="en-US" sz="4000" b="0" dirty="0" smtClean="0">
                <a:solidFill>
                  <a:schemeClr val="accent2">
                    <a:lumMod val="50000"/>
                  </a:schemeClr>
                </a:solidFill>
                <a:effectLst/>
                <a:latin typeface="+mn-lt"/>
              </a:rPr>
              <a:t>outcomes</a:t>
            </a:r>
            <a:r>
              <a:rPr lang="en-US" sz="4000" b="0" dirty="0">
                <a:solidFill>
                  <a:schemeClr val="accent2">
                    <a:lumMod val="50000"/>
                  </a:schemeClr>
                </a:solidFill>
                <a:effectLst/>
                <a:latin typeface="+mn-lt"/>
              </a:rPr>
              <a:t>!”</a:t>
            </a:r>
          </a:p>
        </p:txBody>
      </p:sp>
      <p:pic>
        <p:nvPicPr>
          <p:cNvPr id="3"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Grp="1" noRot="1" noChangeArrowheads="1"/>
          </p:cNvSpPr>
          <p:nvPr>
            <p:ph type="title"/>
          </p:nvPr>
        </p:nvSpPr>
        <p:spPr/>
        <p:txBody>
          <a:bodyPr/>
          <a:lstStyle/>
          <a:p>
            <a:r>
              <a:rPr lang="en-US" dirty="0">
                <a:solidFill>
                  <a:schemeClr val="accent2">
                    <a:lumMod val="50000"/>
                  </a:schemeClr>
                </a:solidFill>
                <a:effectLst/>
                <a:latin typeface="+mn-lt"/>
              </a:rPr>
              <a:t>Reframing the </a:t>
            </a:r>
            <a:r>
              <a:rPr lang="en-US" dirty="0" smtClean="0">
                <a:solidFill>
                  <a:schemeClr val="accent2">
                    <a:lumMod val="50000"/>
                  </a:schemeClr>
                </a:solidFill>
                <a:effectLst/>
                <a:latin typeface="+mn-lt"/>
              </a:rPr>
              <a:t>Question</a:t>
            </a:r>
            <a:r>
              <a:rPr lang="en-US" dirty="0">
                <a:solidFill>
                  <a:schemeClr val="accent2">
                    <a:lumMod val="50000"/>
                  </a:schemeClr>
                </a:solidFill>
                <a:effectLst/>
                <a:latin typeface="+mn-lt"/>
              </a:rPr>
              <a:t>:</a:t>
            </a:r>
          </a:p>
        </p:txBody>
      </p:sp>
      <p:sp>
        <p:nvSpPr>
          <p:cNvPr id="782339"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dirty="0"/>
              <a:t>“ What policy framework will best </a:t>
            </a:r>
            <a:r>
              <a:rPr lang="en-US" dirty="0" smtClean="0"/>
              <a:t>integrate rural and urban initiatives and programs, to advantage both constituencies, their communities and regions, and enhance their children’s </a:t>
            </a:r>
            <a:r>
              <a:rPr lang="en-US" dirty="0"/>
              <a:t>potential to thrive there in the  21</a:t>
            </a:r>
            <a:r>
              <a:rPr lang="en-US" baseline="30000" dirty="0"/>
              <a:t>st</a:t>
            </a:r>
            <a:r>
              <a:rPr lang="en-US" dirty="0"/>
              <a:t> century?”</a:t>
            </a: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Rot="1" noChangeArrowheads="1"/>
          </p:cNvSpPr>
          <p:nvPr>
            <p:ph type="title"/>
          </p:nvPr>
        </p:nvSpPr>
        <p:spPr>
          <a:xfrm>
            <a:off x="228600" y="152400"/>
            <a:ext cx="8686800" cy="1143000"/>
          </a:xfrm>
        </p:spPr>
        <p:txBody>
          <a:bodyPr>
            <a:normAutofit/>
          </a:bodyPr>
          <a:lstStyle/>
          <a:p>
            <a:pPr eaLnBrk="1" hangingPunct="1">
              <a:defRPr/>
            </a:pPr>
            <a:r>
              <a:rPr lang="en-US" sz="4000" dirty="0" smtClean="0">
                <a:solidFill>
                  <a:schemeClr val="accent2">
                    <a:lumMod val="50000"/>
                  </a:schemeClr>
                </a:solidFill>
                <a:effectLst/>
                <a:latin typeface="+mn-lt"/>
              </a:rPr>
              <a:t>The Critical Role of Intermediaries</a:t>
            </a:r>
          </a:p>
        </p:txBody>
      </p:sp>
      <p:sp>
        <p:nvSpPr>
          <p:cNvPr id="23555" name="Rectangle 3"/>
          <p:cNvSpPr>
            <a:spLocks noGrp="1" noChangeArrowheads="1"/>
          </p:cNvSpPr>
          <p:nvPr>
            <p:ph idx="1"/>
          </p:nvPr>
        </p:nvSpPr>
        <p:spPr>
          <a:xfrm>
            <a:off x="457200" y="1219200"/>
            <a:ext cx="8229600" cy="4800600"/>
          </a:xfrm>
        </p:spPr>
        <p:txBody>
          <a:bodyPr>
            <a:normAutofit lnSpcReduction="10000"/>
          </a:bodyPr>
          <a:lstStyle/>
          <a:p>
            <a:pPr marL="0" indent="0" eaLnBrk="1" hangingPunct="1">
              <a:lnSpc>
                <a:spcPct val="110000"/>
              </a:lnSpc>
              <a:buFont typeface="Wingdings" pitchFamily="2" charset="2"/>
              <a:buNone/>
            </a:pPr>
            <a:r>
              <a:rPr lang="en-US" sz="2800" dirty="0" smtClean="0"/>
              <a:t>“Intermediaries are people and institutions that add value to the world indirectly, by connecting and supporting – i.e., by enabling </a:t>
            </a:r>
            <a:r>
              <a:rPr lang="en-US" sz="2800" i="1" dirty="0" smtClean="0"/>
              <a:t>others </a:t>
            </a:r>
            <a:r>
              <a:rPr lang="en-US" sz="2800" dirty="0" smtClean="0"/>
              <a:t>to be more effective.  Intermediaries may act as facilitators, educators, capacity builders, social investors, performance managers, coalition builders, and organizers of new groups.”</a:t>
            </a:r>
          </a:p>
          <a:p>
            <a:pPr lvl="4" eaLnBrk="1" hangingPunct="1">
              <a:lnSpc>
                <a:spcPct val="110000"/>
              </a:lnSpc>
              <a:buFont typeface="Wingdings" pitchFamily="2" charset="2"/>
              <a:buNone/>
            </a:pPr>
            <a:endParaRPr lang="en-US" sz="1800" dirty="0" smtClean="0"/>
          </a:p>
          <a:p>
            <a:pPr lvl="4" eaLnBrk="1" hangingPunct="1">
              <a:lnSpc>
                <a:spcPct val="110000"/>
              </a:lnSpc>
              <a:buFont typeface="Wingdings" pitchFamily="2" charset="2"/>
              <a:buNone/>
            </a:pPr>
            <a:r>
              <a:rPr lang="en-US" sz="1800" dirty="0" smtClean="0"/>
              <a:t>Xavier de Souza Briggs</a:t>
            </a:r>
          </a:p>
          <a:p>
            <a:pPr lvl="4" eaLnBrk="1" hangingPunct="1">
              <a:lnSpc>
                <a:spcPct val="110000"/>
              </a:lnSpc>
              <a:buFont typeface="Wingdings" pitchFamily="2" charset="2"/>
              <a:buNone/>
            </a:pPr>
            <a:r>
              <a:rPr lang="en-US" sz="1800" dirty="0" smtClean="0"/>
              <a:t>The Art and Science of Community Problem-Solving Project</a:t>
            </a:r>
          </a:p>
          <a:p>
            <a:pPr lvl="4" eaLnBrk="1" hangingPunct="1">
              <a:lnSpc>
                <a:spcPct val="110000"/>
              </a:lnSpc>
              <a:buFont typeface="Wingdings" pitchFamily="2" charset="2"/>
              <a:buNone/>
            </a:pPr>
            <a:r>
              <a:rPr lang="en-US" sz="1800" dirty="0" smtClean="0"/>
              <a:t>Kennedy School, Harvard University, June, 2003.  </a:t>
            </a:r>
            <a:endParaRPr lang="en-US" sz="2400" dirty="0" smtClean="0"/>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2" name="Rectangle 2"/>
          <p:cNvSpPr>
            <a:spLocks noGrp="1" noRot="1" noChangeArrowheads="1"/>
          </p:cNvSpPr>
          <p:nvPr>
            <p:ph type="title"/>
          </p:nvPr>
        </p:nvSpPr>
        <p:spPr/>
        <p:txBody>
          <a:bodyPr/>
          <a:lstStyle/>
          <a:p>
            <a:r>
              <a:rPr lang="en-US" dirty="0">
                <a:solidFill>
                  <a:schemeClr val="accent2">
                    <a:lumMod val="50000"/>
                  </a:schemeClr>
                </a:solidFill>
                <a:effectLst/>
                <a:latin typeface="+mn-lt"/>
              </a:rPr>
              <a:t>Three Critical Questions</a:t>
            </a:r>
          </a:p>
        </p:txBody>
      </p:sp>
      <p:sp>
        <p:nvSpPr>
          <p:cNvPr id="778243" name="Rectangle 3"/>
          <p:cNvSpPr>
            <a:spLocks noGrp="1" noChangeArrowheads="1"/>
          </p:cNvSpPr>
          <p:nvPr>
            <p:ph type="body" idx="1"/>
          </p:nvPr>
        </p:nvSpPr>
        <p:spPr/>
        <p:txBody>
          <a:bodyPr/>
          <a:lstStyle/>
          <a:p>
            <a:pPr>
              <a:lnSpc>
                <a:spcPct val="110000"/>
              </a:lnSpc>
              <a:buFont typeface="Wingdings" pitchFamily="2" charset="2"/>
              <a:buChar char="§"/>
            </a:pPr>
            <a:r>
              <a:rPr lang="en-US" dirty="0"/>
              <a:t>Will public sector champion(s) step forward?  </a:t>
            </a:r>
          </a:p>
          <a:p>
            <a:pPr>
              <a:lnSpc>
                <a:spcPct val="110000"/>
              </a:lnSpc>
              <a:buFont typeface="Wingdings" pitchFamily="2" charset="2"/>
              <a:buChar char="§"/>
            </a:pPr>
            <a:r>
              <a:rPr lang="en-US" dirty="0"/>
              <a:t>Will institutional innovator(s) accept the challenge of building new intermediary structures?  </a:t>
            </a:r>
          </a:p>
          <a:p>
            <a:pPr>
              <a:lnSpc>
                <a:spcPct val="110000"/>
              </a:lnSpc>
              <a:buFont typeface="Wingdings" pitchFamily="2" charset="2"/>
              <a:buChar char="§"/>
            </a:pPr>
            <a:r>
              <a:rPr lang="en-US" dirty="0"/>
              <a:t>Will new constituencies </a:t>
            </a:r>
            <a:r>
              <a:rPr lang="en-US" dirty="0" smtClean="0"/>
              <a:t>arise to jointly support </a:t>
            </a:r>
            <a:r>
              <a:rPr lang="en-US" dirty="0"/>
              <a:t>these innovative leaders and institutions? </a:t>
            </a: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
          <p:cNvSpPr>
            <a:spLocks noGrp="1" noChangeArrowheads="1"/>
          </p:cNvSpPr>
          <p:nvPr>
            <p:ph type="body" idx="1"/>
          </p:nvPr>
        </p:nvSpPr>
        <p:spPr>
          <a:xfrm>
            <a:off x="612775" y="1249363"/>
            <a:ext cx="8086725" cy="5129212"/>
          </a:xfrm>
        </p:spPr>
        <p:txBody>
          <a:bodyPr/>
          <a:lstStyle/>
          <a:p>
            <a:pPr>
              <a:spcAft>
                <a:spcPts val="1200"/>
              </a:spcAft>
              <a:buFont typeface="Wingdings" pitchFamily="2" charset="2"/>
              <a:buChar char="§"/>
            </a:pPr>
            <a:r>
              <a:rPr lang="en-US" dirty="0"/>
              <a:t>Rethinking core missions</a:t>
            </a:r>
          </a:p>
          <a:p>
            <a:pPr>
              <a:spcAft>
                <a:spcPts val="1200"/>
              </a:spcAft>
              <a:buFont typeface="Wingdings" pitchFamily="2" charset="2"/>
              <a:buChar char="§"/>
            </a:pPr>
            <a:r>
              <a:rPr lang="en-US" dirty="0"/>
              <a:t>Redefining roles and responsibilities</a:t>
            </a:r>
          </a:p>
          <a:p>
            <a:pPr>
              <a:spcAft>
                <a:spcPts val="1200"/>
              </a:spcAft>
              <a:buFont typeface="Wingdings" pitchFamily="2" charset="2"/>
              <a:buChar char="§"/>
            </a:pPr>
            <a:r>
              <a:rPr lang="en-US" dirty="0"/>
              <a:t>Creating a </a:t>
            </a:r>
            <a:r>
              <a:rPr lang="en-US" dirty="0" err="1"/>
              <a:t>renaissanced</a:t>
            </a:r>
            <a:r>
              <a:rPr lang="en-US" dirty="0"/>
              <a:t> leadership </a:t>
            </a:r>
            <a:r>
              <a:rPr lang="en-US" dirty="0" smtClean="0"/>
              <a:t>cadre, who become change agents. </a:t>
            </a:r>
            <a:endParaRPr lang="en-US" dirty="0"/>
          </a:p>
          <a:p>
            <a:pPr>
              <a:spcAft>
                <a:spcPts val="1200"/>
              </a:spcAft>
              <a:buFont typeface="Wingdings" pitchFamily="2" charset="2"/>
              <a:buChar char="§"/>
            </a:pPr>
            <a:r>
              <a:rPr lang="en-US" dirty="0"/>
              <a:t>Engaging and supporting the “border crossers!”</a:t>
            </a:r>
          </a:p>
          <a:p>
            <a:pPr>
              <a:spcAft>
                <a:spcPts val="1200"/>
              </a:spcAft>
              <a:buFont typeface="Wingdings" pitchFamily="2" charset="2"/>
              <a:buChar char="§"/>
            </a:pPr>
            <a:r>
              <a:rPr lang="en-US" dirty="0"/>
              <a:t>Redefining “we” and “they,” with special attention to </a:t>
            </a:r>
            <a:r>
              <a:rPr lang="en-US" dirty="0" smtClean="0"/>
              <a:t>diversity, cultural and social inclusion.</a:t>
            </a:r>
            <a:endParaRPr lang="en-US" dirty="0"/>
          </a:p>
        </p:txBody>
      </p:sp>
      <p:sp>
        <p:nvSpPr>
          <p:cNvPr id="672771" name="Rectangle 3"/>
          <p:cNvSpPr>
            <a:spLocks noGrp="1" noRot="1" noChangeArrowheads="1"/>
          </p:cNvSpPr>
          <p:nvPr>
            <p:ph type="title"/>
          </p:nvPr>
        </p:nvSpPr>
        <p:spPr>
          <a:xfrm>
            <a:off x="381000" y="228600"/>
            <a:ext cx="8229600" cy="1143000"/>
          </a:xfrm>
        </p:spPr>
        <p:txBody>
          <a:bodyPr>
            <a:normAutofit/>
          </a:bodyPr>
          <a:lstStyle/>
          <a:p>
            <a:r>
              <a:rPr lang="en-US" sz="3200" dirty="0">
                <a:solidFill>
                  <a:schemeClr val="accent2">
                    <a:lumMod val="50000"/>
                  </a:schemeClr>
                </a:solidFill>
                <a:effectLst/>
                <a:latin typeface="+mn-lt"/>
              </a:rPr>
              <a:t>Five Critical </a:t>
            </a:r>
            <a:r>
              <a:rPr lang="en-US" sz="3200" dirty="0" smtClean="0">
                <a:solidFill>
                  <a:schemeClr val="accent2">
                    <a:lumMod val="50000"/>
                  </a:schemeClr>
                </a:solidFill>
                <a:effectLst/>
                <a:latin typeface="+mn-lt"/>
              </a:rPr>
              <a:t>Institutional Challenges</a:t>
            </a:r>
            <a:endParaRPr lang="en-US" sz="3200" dirty="0">
              <a:solidFill>
                <a:schemeClr val="accent2">
                  <a:lumMod val="50000"/>
                </a:schemeClr>
              </a:solidFill>
              <a:effectLst/>
              <a:latin typeface="+mn-lt"/>
            </a:endParaRP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effectLst/>
                <a:latin typeface="+mn-lt"/>
                <a:cs typeface="Lucida Sans (Headings)"/>
              </a:rPr>
              <a:t>Today, intermediaries are more critical than ever:</a:t>
            </a:r>
            <a:endParaRPr lang="en-US" dirty="0">
              <a:solidFill>
                <a:schemeClr val="accent2">
                  <a:lumMod val="50000"/>
                </a:schemeClr>
              </a:solidFill>
              <a:effectLst/>
              <a:latin typeface="+mn-lt"/>
              <a:cs typeface="Lucida Sans (Headings)"/>
            </a:endParaRPr>
          </a:p>
        </p:txBody>
      </p:sp>
      <p:sp>
        <p:nvSpPr>
          <p:cNvPr id="3" name="Content Placeholder 2"/>
          <p:cNvSpPr>
            <a:spLocks noGrp="1"/>
          </p:cNvSpPr>
          <p:nvPr>
            <p:ph idx="1"/>
          </p:nvPr>
        </p:nvSpPr>
        <p:spPr>
          <a:xfrm>
            <a:off x="457200" y="1600200"/>
            <a:ext cx="8229600" cy="4876800"/>
          </a:xfrm>
        </p:spPr>
        <p:txBody>
          <a:bodyPr>
            <a:noAutofit/>
          </a:bodyPr>
          <a:lstStyle/>
          <a:p>
            <a:pPr>
              <a:lnSpc>
                <a:spcPct val="120000"/>
              </a:lnSpc>
              <a:spcAft>
                <a:spcPts val="1200"/>
              </a:spcAft>
              <a:buFont typeface="Wingdings" pitchFamily="2" charset="2"/>
              <a:buChar char="§"/>
            </a:pPr>
            <a:r>
              <a:rPr lang="en-US" sz="2200" dirty="0" smtClean="0">
                <a:cs typeface="Lucida Sans (Headings)"/>
              </a:rPr>
              <a:t>The recession, and the lagging economic recovery which will only slowly come to central city and rural areas.</a:t>
            </a:r>
          </a:p>
          <a:p>
            <a:pPr>
              <a:lnSpc>
                <a:spcPct val="120000"/>
              </a:lnSpc>
              <a:spcAft>
                <a:spcPts val="1200"/>
              </a:spcAft>
              <a:buFont typeface="Wingdings" pitchFamily="2" charset="2"/>
              <a:buChar char="§"/>
            </a:pPr>
            <a:r>
              <a:rPr lang="en-US" sz="2200" dirty="0" smtClean="0">
                <a:cs typeface="Lucida Sans (Headings)"/>
              </a:rPr>
              <a:t>Federal ARRA funds are gone next year.</a:t>
            </a:r>
          </a:p>
          <a:p>
            <a:pPr>
              <a:lnSpc>
                <a:spcPct val="120000"/>
              </a:lnSpc>
              <a:spcAft>
                <a:spcPts val="1200"/>
              </a:spcAft>
              <a:buFont typeface="Wingdings" pitchFamily="2" charset="2"/>
              <a:buChar char="§"/>
            </a:pPr>
            <a:r>
              <a:rPr lang="en-US" sz="2200" dirty="0" smtClean="0">
                <a:cs typeface="Lucida Sans (Headings)"/>
              </a:rPr>
              <a:t>State and local governments are already operating under historic budget deficits,</a:t>
            </a:r>
          </a:p>
          <a:p>
            <a:pPr>
              <a:lnSpc>
                <a:spcPct val="120000"/>
              </a:lnSpc>
              <a:spcAft>
                <a:spcPts val="1200"/>
              </a:spcAft>
              <a:buFont typeface="Wingdings" pitchFamily="2" charset="2"/>
              <a:buChar char="§"/>
            </a:pPr>
            <a:r>
              <a:rPr lang="en-US" sz="2200" dirty="0" smtClean="0">
                <a:cs typeface="Lucida Sans (Headings)"/>
              </a:rPr>
              <a:t>While human services needs expand exponentially.</a:t>
            </a:r>
          </a:p>
          <a:p>
            <a:pPr>
              <a:lnSpc>
                <a:spcPct val="120000"/>
              </a:lnSpc>
              <a:spcAft>
                <a:spcPts val="1200"/>
              </a:spcAft>
              <a:buFont typeface="Wingdings" pitchFamily="2" charset="2"/>
              <a:buChar char="§"/>
            </a:pPr>
            <a:r>
              <a:rPr lang="en-US" sz="2200" dirty="0" smtClean="0">
                <a:cs typeface="Lucida Sans (Headings)"/>
              </a:rPr>
              <a:t>The comity within our public discourse, and the tempering center of our body politic, both continue to erode.</a:t>
            </a:r>
          </a:p>
          <a:p>
            <a:pPr>
              <a:lnSpc>
                <a:spcPct val="120000"/>
              </a:lnSpc>
            </a:pPr>
            <a:endParaRPr lang="en-US" sz="2200" dirty="0">
              <a:cs typeface="Lucida Sans (Headings)"/>
            </a:endParaRPr>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09-28_Page_1.jpg"/>
          <p:cNvPicPr>
            <a:picLocks noChangeAspect="1"/>
          </p:cNvPicPr>
          <p:nvPr/>
        </p:nvPicPr>
        <p:blipFill>
          <a:blip r:embed="rId3" cstate="print"/>
          <a:srcRect t="5569" b="33866"/>
          <a:stretch>
            <a:fillRect/>
          </a:stretch>
        </p:blipFill>
        <p:spPr>
          <a:xfrm>
            <a:off x="457200" y="76200"/>
            <a:ext cx="8458200" cy="662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709160"/>
          </a:xfrm>
        </p:spPr>
        <p:txBody>
          <a:bodyPr wrap="square">
            <a:normAutofit/>
          </a:bodyPr>
          <a:lstStyle/>
          <a:p>
            <a:pPr marL="285750" indent="-857250" algn="ctr">
              <a:spcBef>
                <a:spcPct val="0"/>
              </a:spcBef>
              <a:buSzPct val="100000"/>
              <a:buNone/>
            </a:pPr>
            <a:r>
              <a:rPr lang="en-US" sz="4100" b="1" dirty="0" smtClean="0">
                <a:ln w="6350">
                  <a:noFill/>
                </a:ln>
                <a:solidFill>
                  <a:schemeClr val="accent2">
                    <a:lumMod val="50000"/>
                  </a:schemeClr>
                </a:solidFill>
                <a:ea typeface="+mj-ea"/>
                <a:cs typeface="+mj-cs"/>
              </a:rPr>
              <a:t>II. Rethinking the urban/</a:t>
            </a:r>
          </a:p>
          <a:p>
            <a:pPr marL="285750" indent="-857250" algn="ctr">
              <a:spcBef>
                <a:spcPct val="0"/>
              </a:spcBef>
              <a:buSzPct val="100000"/>
              <a:buNone/>
            </a:pPr>
            <a:r>
              <a:rPr lang="en-US" sz="4100" b="1" dirty="0" smtClean="0">
                <a:ln w="6350">
                  <a:noFill/>
                </a:ln>
                <a:solidFill>
                  <a:schemeClr val="accent2">
                    <a:lumMod val="50000"/>
                  </a:schemeClr>
                </a:solidFill>
                <a:ea typeface="+mj-ea"/>
                <a:cs typeface="+mj-cs"/>
              </a:rPr>
              <a:t>rural dichotomy, toward a more regional framework for policy targeting</a:t>
            </a:r>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57200"/>
            <a:ext cx="7848600" cy="5678478"/>
          </a:xfrm>
          <a:prstGeom prst="rect">
            <a:avLst/>
          </a:prstGeom>
          <a:noFill/>
        </p:spPr>
        <p:txBody>
          <a:bodyPr wrap="square" rtlCol="0">
            <a:spAutoFit/>
          </a:bodyPr>
          <a:lstStyle/>
          <a:p>
            <a:pPr>
              <a:lnSpc>
                <a:spcPct val="130000"/>
              </a:lnSpc>
            </a:pPr>
            <a:r>
              <a:rPr lang="en-US" sz="2000" i="1" dirty="0" smtClean="0"/>
              <a:t>“…Many important challenges demand a regional approach.</a:t>
            </a:r>
            <a:r>
              <a:rPr lang="en-US" sz="2000" dirty="0" smtClean="0"/>
              <a:t>  The Nation is increasingly a conglomeration of regional economies and ecosystems that should be approached as such.  Federal investments should promote planning and collaboration across jurisdictional boundaries.  Given the forces reshaping smaller communities, it is particularly important that rural development programs be coordinated with broader regional initiatives.  Programs in neighboring zones and within larger regions – some of which connect rural communities to metropolitan regions – should complement each other.  Federal programs should reflect better the Nation’s economic and social diversity, both in rural and metropolitan areas.  To the extent possible, programs should allow for communities to identify distinct needs and address them in appropriate, strategic ways…”</a:t>
            </a:r>
            <a:endParaRPr lang="en-US" sz="2000" i="1" dirty="0"/>
          </a:p>
        </p:txBody>
      </p:sp>
      <p:pic>
        <p:nvPicPr>
          <p:cNvPr id="3"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rrowheads="1"/>
          </p:cNvSpPr>
          <p:nvPr>
            <p:ph type="title"/>
          </p:nvPr>
        </p:nvSpPr>
        <p:spPr>
          <a:xfrm>
            <a:off x="457200" y="0"/>
            <a:ext cx="8229600" cy="1143000"/>
          </a:xfrm>
        </p:spPr>
        <p:txBody>
          <a:bodyPr/>
          <a:lstStyle/>
          <a:p>
            <a:r>
              <a:rPr lang="en-US" sz="3600" dirty="0" smtClean="0">
                <a:solidFill>
                  <a:schemeClr val="accent2">
                    <a:lumMod val="50000"/>
                  </a:schemeClr>
                </a:solidFill>
                <a:effectLst/>
                <a:latin typeface="+mn-lt"/>
              </a:rPr>
              <a:t>Achieving this will Demand:</a:t>
            </a:r>
            <a:endParaRPr lang="en-US" sz="3600" dirty="0">
              <a:solidFill>
                <a:schemeClr val="accent2">
                  <a:lumMod val="50000"/>
                </a:schemeClr>
              </a:solidFill>
              <a:effectLst/>
              <a:latin typeface="+mn-lt"/>
            </a:endParaRPr>
          </a:p>
        </p:txBody>
      </p:sp>
      <p:sp>
        <p:nvSpPr>
          <p:cNvPr id="661507" name="Rectangle 3"/>
          <p:cNvSpPr>
            <a:spLocks noGrp="1" noChangeArrowheads="1"/>
          </p:cNvSpPr>
          <p:nvPr>
            <p:ph type="body" idx="1"/>
          </p:nvPr>
        </p:nvSpPr>
        <p:spPr>
          <a:xfrm>
            <a:off x="457200" y="965200"/>
            <a:ext cx="8458200" cy="5664200"/>
          </a:xfrm>
        </p:spPr>
        <p:txBody>
          <a:bodyPr>
            <a:normAutofit fontScale="85000" lnSpcReduction="10000"/>
          </a:bodyPr>
          <a:lstStyle/>
          <a:p>
            <a:pPr marL="609600" indent="-609600">
              <a:lnSpc>
                <a:spcPct val="120000"/>
              </a:lnSpc>
              <a:spcAft>
                <a:spcPts val="1200"/>
              </a:spcAft>
              <a:buClr>
                <a:schemeClr val="tx1"/>
              </a:buClr>
              <a:buSzTx/>
              <a:buFont typeface="Wingdings" pitchFamily="2" charset="2"/>
              <a:buAutoNum type="arabicPeriod"/>
            </a:pPr>
            <a:r>
              <a:rPr lang="en-US" sz="2400" dirty="0"/>
              <a:t>Greater attention to </a:t>
            </a:r>
            <a:r>
              <a:rPr lang="en-US" sz="2400" dirty="0" smtClean="0"/>
              <a:t>asset-based </a:t>
            </a:r>
            <a:r>
              <a:rPr lang="en-US" sz="2400" dirty="0"/>
              <a:t>development, much more broadly defined. </a:t>
            </a:r>
          </a:p>
          <a:p>
            <a:pPr marL="609600" indent="-609600">
              <a:lnSpc>
                <a:spcPct val="120000"/>
              </a:lnSpc>
              <a:spcAft>
                <a:spcPts val="1200"/>
              </a:spcAft>
              <a:buClr>
                <a:schemeClr val="tx1"/>
              </a:buClr>
              <a:buSzTx/>
              <a:buFont typeface="Wingdings" pitchFamily="2" charset="2"/>
              <a:buAutoNum type="arabicPeriod"/>
            </a:pPr>
            <a:r>
              <a:rPr lang="en-US" sz="2400" dirty="0" smtClean="0"/>
              <a:t>The building of regional </a:t>
            </a:r>
            <a:r>
              <a:rPr lang="en-US" sz="2400" dirty="0"/>
              <a:t>frameworks, appropriately configured, of sufficient scale to leverage these geographies and bridge these constituencies.  (While we need </a:t>
            </a:r>
            <a:r>
              <a:rPr lang="en-US" sz="2400" dirty="0" smtClean="0"/>
              <a:t>rural </a:t>
            </a:r>
            <a:r>
              <a:rPr lang="en-US" sz="2400" dirty="0"/>
              <a:t>and </a:t>
            </a:r>
            <a:r>
              <a:rPr lang="en-US" sz="2400" dirty="0" smtClean="0"/>
              <a:t>urban responses, </a:t>
            </a:r>
            <a:r>
              <a:rPr lang="en-US" sz="2400" dirty="0"/>
              <a:t>their intersection is the future of enlightened public policy.) </a:t>
            </a:r>
          </a:p>
          <a:p>
            <a:pPr marL="609600" indent="-609600">
              <a:lnSpc>
                <a:spcPct val="120000"/>
              </a:lnSpc>
              <a:spcAft>
                <a:spcPts val="1200"/>
              </a:spcAft>
              <a:buClr>
                <a:schemeClr val="tx1"/>
              </a:buClr>
              <a:buSzTx/>
              <a:buFont typeface="Wingdings" pitchFamily="2" charset="2"/>
              <a:buAutoNum type="arabicPeriod"/>
            </a:pPr>
            <a:r>
              <a:rPr lang="en-US" sz="2400" dirty="0"/>
              <a:t>As </a:t>
            </a:r>
            <a:r>
              <a:rPr lang="en-US" sz="2400" dirty="0" smtClean="0"/>
              <a:t>the Federal role reduces </a:t>
            </a:r>
            <a:r>
              <a:rPr lang="en-US" sz="2400" dirty="0"/>
              <a:t>over time, greater attention </a:t>
            </a:r>
            <a:r>
              <a:rPr lang="en-US" sz="2400" dirty="0" smtClean="0"/>
              <a:t>to new </a:t>
            </a:r>
            <a:r>
              <a:rPr lang="en-US" sz="2400" dirty="0"/>
              <a:t>governance / new intermediary support by the public sector. </a:t>
            </a:r>
          </a:p>
          <a:p>
            <a:pPr marL="609600" indent="-609600">
              <a:lnSpc>
                <a:spcPct val="120000"/>
              </a:lnSpc>
              <a:spcAft>
                <a:spcPts val="1200"/>
              </a:spcAft>
              <a:buClr>
                <a:schemeClr val="tx1"/>
              </a:buClr>
              <a:buSzTx/>
              <a:buFont typeface="Wingdings" pitchFamily="2" charset="2"/>
              <a:buAutoNum type="arabicPeriod"/>
            </a:pPr>
            <a:r>
              <a:rPr lang="en-US" sz="2400" dirty="0"/>
              <a:t>Regional innovation policies </a:t>
            </a:r>
            <a:r>
              <a:rPr lang="en-US" sz="2400" dirty="0" smtClean="0"/>
              <a:t>which </a:t>
            </a:r>
            <a:r>
              <a:rPr lang="en-US" sz="2400" dirty="0"/>
              <a:t>specifically target mutually beneficial competitive </a:t>
            </a:r>
            <a:r>
              <a:rPr lang="en-US" sz="2400" dirty="0" smtClean="0"/>
              <a:t>advantage, that </a:t>
            </a:r>
            <a:r>
              <a:rPr lang="en-US" sz="2400" dirty="0"/>
              <a:t>rural and urban areas share.  (i.e., Regional food systems, bio-energy compacts, natural resource-based / sustainability assets, “</a:t>
            </a:r>
            <a:r>
              <a:rPr lang="en-US" sz="2400" dirty="0" err="1"/>
              <a:t>workshed</a:t>
            </a:r>
            <a:r>
              <a:rPr lang="en-US" sz="2400" dirty="0"/>
              <a:t>” / “watershed” approaches, etc.)</a:t>
            </a: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Rot="1" noChangeArrowheads="1"/>
          </p:cNvSpPr>
          <p:nvPr>
            <p:ph type="title"/>
          </p:nvPr>
        </p:nvSpPr>
        <p:spPr>
          <a:xfrm>
            <a:off x="457200" y="0"/>
            <a:ext cx="8229600" cy="1143000"/>
          </a:xfrm>
        </p:spPr>
        <p:txBody>
          <a:bodyPr>
            <a:normAutofit/>
          </a:bodyPr>
          <a:lstStyle/>
          <a:p>
            <a:r>
              <a:rPr lang="en-US" sz="3600" dirty="0" smtClean="0">
                <a:solidFill>
                  <a:schemeClr val="accent2">
                    <a:lumMod val="50000"/>
                  </a:schemeClr>
                </a:solidFill>
                <a:effectLst/>
                <a:latin typeface="+mn-lt"/>
              </a:rPr>
              <a:t>Achieving this will Demand (cont</a:t>
            </a:r>
            <a:r>
              <a:rPr lang="en-US" sz="3600" dirty="0">
                <a:solidFill>
                  <a:schemeClr val="accent2">
                    <a:lumMod val="50000"/>
                  </a:schemeClr>
                </a:solidFill>
                <a:effectLst/>
                <a:latin typeface="+mn-lt"/>
              </a:rPr>
              <a:t>.):</a:t>
            </a:r>
          </a:p>
        </p:txBody>
      </p:sp>
      <p:sp>
        <p:nvSpPr>
          <p:cNvPr id="662531" name="Rectangle 3"/>
          <p:cNvSpPr>
            <a:spLocks noGrp="1" noChangeArrowheads="1"/>
          </p:cNvSpPr>
          <p:nvPr>
            <p:ph type="body" idx="1"/>
          </p:nvPr>
        </p:nvSpPr>
        <p:spPr>
          <a:xfrm>
            <a:off x="419100" y="1168400"/>
            <a:ext cx="8229600" cy="5173663"/>
          </a:xfrm>
        </p:spPr>
        <p:txBody>
          <a:bodyPr>
            <a:normAutofit fontScale="85000" lnSpcReduction="10000"/>
          </a:bodyPr>
          <a:lstStyle/>
          <a:p>
            <a:pPr marL="609600" indent="-609600">
              <a:lnSpc>
                <a:spcPct val="110000"/>
              </a:lnSpc>
              <a:spcAft>
                <a:spcPts val="1200"/>
              </a:spcAft>
              <a:buClr>
                <a:schemeClr val="tx1"/>
              </a:buClr>
              <a:buSzTx/>
              <a:buFont typeface="Wingdings" pitchFamily="2" charset="2"/>
              <a:buAutoNum type="arabicPeriod" startAt="5"/>
            </a:pPr>
            <a:r>
              <a:rPr lang="en-US" sz="2400" dirty="0" smtClean="0"/>
              <a:t>Attention to the </a:t>
            </a:r>
            <a:r>
              <a:rPr lang="en-US" sz="2400" dirty="0"/>
              <a:t>importance of working </a:t>
            </a:r>
            <a:r>
              <a:rPr lang="en-US" sz="2400" dirty="0" smtClean="0"/>
              <a:t>landscapes:</a:t>
            </a:r>
            <a:endParaRPr lang="en-US" sz="2400" dirty="0"/>
          </a:p>
          <a:p>
            <a:pPr marL="990600" lvl="1" indent="-533400">
              <a:lnSpc>
                <a:spcPct val="110000"/>
              </a:lnSpc>
              <a:spcAft>
                <a:spcPts val="1200"/>
              </a:spcAft>
              <a:buClr>
                <a:schemeClr val="tx1"/>
              </a:buClr>
              <a:buSzTx/>
            </a:pPr>
            <a:r>
              <a:rPr lang="en-US" sz="2000" dirty="0"/>
              <a:t>Arts / heritage / culture</a:t>
            </a:r>
          </a:p>
          <a:p>
            <a:pPr marL="990600" lvl="1" indent="-533400">
              <a:lnSpc>
                <a:spcPct val="110000"/>
              </a:lnSpc>
              <a:spcAft>
                <a:spcPts val="1200"/>
              </a:spcAft>
              <a:buClr>
                <a:schemeClr val="tx1"/>
              </a:buClr>
              <a:buSzTx/>
            </a:pPr>
            <a:r>
              <a:rPr lang="en-US" sz="2000" dirty="0"/>
              <a:t>Natural resources / tourism</a:t>
            </a:r>
          </a:p>
          <a:p>
            <a:pPr marL="990600" lvl="1" indent="-533400">
              <a:lnSpc>
                <a:spcPct val="110000"/>
              </a:lnSpc>
              <a:spcAft>
                <a:spcPts val="1200"/>
              </a:spcAft>
              <a:buClr>
                <a:schemeClr val="tx1"/>
              </a:buClr>
              <a:buSzTx/>
            </a:pPr>
            <a:r>
              <a:rPr lang="en-US" sz="2000" dirty="0"/>
              <a:t>Bio-energy / </a:t>
            </a:r>
            <a:r>
              <a:rPr lang="en-US" sz="2000" dirty="0" err="1"/>
              <a:t>biofuels</a:t>
            </a:r>
            <a:r>
              <a:rPr lang="en-US" sz="2000" dirty="0"/>
              <a:t>, entrepreneurial agriculture</a:t>
            </a:r>
          </a:p>
          <a:p>
            <a:pPr marL="609600" indent="-609600">
              <a:lnSpc>
                <a:spcPct val="110000"/>
              </a:lnSpc>
              <a:spcAft>
                <a:spcPts val="1200"/>
              </a:spcAft>
              <a:buClr>
                <a:schemeClr val="tx1"/>
              </a:buClr>
              <a:buSzTx/>
              <a:buFont typeface="Wingdings" pitchFamily="2" charset="2"/>
              <a:buAutoNum type="arabicPeriod" startAt="5"/>
            </a:pPr>
            <a:r>
              <a:rPr lang="en-US" sz="2400" dirty="0"/>
              <a:t>Incentives to bridge innovation / entrepreneurship support </a:t>
            </a:r>
            <a:r>
              <a:rPr lang="en-US" sz="2400" dirty="0" smtClean="0"/>
              <a:t>systems, </a:t>
            </a:r>
            <a:r>
              <a:rPr lang="en-US" sz="2400" dirty="0"/>
              <a:t>from urban to rural </a:t>
            </a:r>
            <a:r>
              <a:rPr lang="en-US" sz="2400" dirty="0" smtClean="0"/>
              <a:t>expression </a:t>
            </a:r>
            <a:endParaRPr lang="en-US" sz="2400" dirty="0"/>
          </a:p>
          <a:p>
            <a:pPr marL="609600" indent="-609600">
              <a:lnSpc>
                <a:spcPct val="110000"/>
              </a:lnSpc>
              <a:spcAft>
                <a:spcPts val="1200"/>
              </a:spcAft>
              <a:buClr>
                <a:schemeClr val="tx1"/>
              </a:buClr>
              <a:buSzTx/>
              <a:buFont typeface="Wingdings" pitchFamily="2" charset="2"/>
              <a:buAutoNum type="arabicPeriod" startAt="5"/>
            </a:pPr>
            <a:r>
              <a:rPr lang="en-US" sz="2400" dirty="0"/>
              <a:t>Opportunities to address spatial mismatch issues in workforce / training across broader geographies, via “place-based” community / technical college collaborations, both sister schools and research universities. </a:t>
            </a:r>
          </a:p>
          <a:p>
            <a:pPr marL="609600" indent="-609600">
              <a:lnSpc>
                <a:spcPct val="110000"/>
              </a:lnSpc>
              <a:spcAft>
                <a:spcPts val="1200"/>
              </a:spcAft>
              <a:buClr>
                <a:schemeClr val="tx1"/>
              </a:buClr>
              <a:buSzTx/>
              <a:buFont typeface="Wingdings" pitchFamily="2" charset="2"/>
              <a:buAutoNum type="arabicPeriod" startAt="5"/>
            </a:pPr>
            <a:r>
              <a:rPr lang="en-US" sz="2400" dirty="0"/>
              <a:t>Innovative funding approaches which enhance collaboration across state and local governments, particularly in cross-</a:t>
            </a:r>
            <a:r>
              <a:rPr lang="en-US" sz="2400" dirty="0" err="1"/>
              <a:t>sectoral</a:t>
            </a:r>
            <a:r>
              <a:rPr lang="en-US" sz="2400" dirty="0"/>
              <a:t>, regional experimentation.  </a:t>
            </a: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581400"/>
          </a:xfrm>
        </p:spPr>
        <p:txBody>
          <a:bodyPr anchor="ctr">
            <a:normAutofit/>
          </a:bodyPr>
          <a:lstStyle/>
          <a:p>
            <a:pPr marL="0" indent="-571500" algn="ctr">
              <a:spcAft>
                <a:spcPts val="1200"/>
              </a:spcAft>
              <a:buSzPct val="100000"/>
              <a:buNone/>
            </a:pPr>
            <a:r>
              <a:rPr lang="en-US" sz="4800" b="1" dirty="0" smtClean="0">
                <a:ln w="6350">
                  <a:noFill/>
                </a:ln>
                <a:solidFill>
                  <a:schemeClr val="accent2">
                    <a:lumMod val="50000"/>
                  </a:schemeClr>
                </a:solidFill>
                <a:ea typeface="+mj-ea"/>
                <a:cs typeface="+mj-cs"/>
              </a:rPr>
              <a:t>V. New rural imperatives given these dynamics</a:t>
            </a:r>
            <a:endParaRPr lang="en-US" sz="4800" dirty="0" smtClean="0">
              <a:cs typeface="Times New Roman" pitchFamily="18" charset="0"/>
            </a:endParaRPr>
          </a:p>
          <a:p>
            <a:pPr marL="708660" indent="-571500" algn="ctr">
              <a:spcAft>
                <a:spcPts val="1200"/>
              </a:spcAft>
              <a:buSzPct val="100000"/>
              <a:buNone/>
            </a:pPr>
            <a:endParaRPr lang="en-US" sz="6500" b="1" dirty="0" smtClean="0">
              <a:ln w="6350">
                <a:noFill/>
              </a:ln>
              <a:solidFill>
                <a:schemeClr val="accent2">
                  <a:lumMod val="50000"/>
                </a:schemeClr>
              </a:solidFill>
              <a:ea typeface="+mj-ea"/>
              <a:cs typeface="+mj-cs"/>
            </a:endParaRP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44000" cy="49530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w="6350">
                  <a:noFill/>
                </a:ln>
                <a:solidFill>
                  <a:schemeClr val="accent2">
                    <a:lumMod val="50000"/>
                  </a:schemeClr>
                </a:solidFill>
                <a:effectLst/>
                <a:uLnTx/>
                <a:uFillTx/>
                <a:ea typeface="+mj-ea"/>
                <a:cs typeface="+mj-cs"/>
              </a:rPr>
              <a:t>“Would you tell me, please, which way I ought to go from here?”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smtClean="0">
              <a:ln w="6350">
                <a:noFill/>
              </a:ln>
              <a:solidFill>
                <a:schemeClr val="accent2">
                  <a:lumMod val="50000"/>
                </a:schemeClr>
              </a:solidFil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w="6350">
                  <a:noFill/>
                </a:ln>
                <a:solidFill>
                  <a:schemeClr val="accent2">
                    <a:lumMod val="50000"/>
                  </a:schemeClr>
                </a:solidFill>
                <a:effectLst/>
                <a:uLnTx/>
                <a:uFillTx/>
                <a:ea typeface="+mj-ea"/>
                <a:cs typeface="+mj-cs"/>
              </a:rPr>
              <a:t>“That depends a good deal on where you want to get to,” said the cat.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smtClean="0">
              <a:ln w="6350">
                <a:noFill/>
              </a:ln>
              <a:solidFill>
                <a:schemeClr val="accent2">
                  <a:lumMod val="50000"/>
                </a:schemeClr>
              </a:solidFil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i="0" u="none" strike="noStrike" kern="1200" cap="none" spc="0" normalizeH="0" baseline="0" noProof="0" dirty="0" smtClean="0">
                <a:ln w="6350">
                  <a:noFill/>
                </a:ln>
                <a:solidFill>
                  <a:schemeClr val="accent2">
                    <a:lumMod val="50000"/>
                  </a:schemeClr>
                </a:solidFill>
                <a:effectLst/>
                <a:uLnTx/>
                <a:uFillTx/>
                <a:ea typeface="+mj-ea"/>
                <a:cs typeface="+mj-cs"/>
              </a:rPr>
              <a:t>“I don’t much care where,” said Alice.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3200" dirty="0" smtClean="0">
              <a:ln w="6350">
                <a:noFill/>
              </a:ln>
              <a:solidFill>
                <a:schemeClr val="accent2">
                  <a:lumMod val="50000"/>
                </a:schemeClr>
              </a:solidFil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n w="6350">
                  <a:noFill/>
                </a:ln>
                <a:solidFill>
                  <a:schemeClr val="accent2">
                    <a:lumMod val="50000"/>
                  </a:schemeClr>
                </a:solidFill>
                <a:ea typeface="+mj-ea"/>
                <a:cs typeface="+mj-cs"/>
              </a:rPr>
              <a:t>“Then it doesn’t much matter which way you go,” said the cat.</a:t>
            </a:r>
            <a:endParaRPr kumimoji="0" lang="en-US" sz="3200" i="0" u="none" strike="noStrike" kern="1200" cap="none" spc="0" normalizeH="0" baseline="0" noProof="0" dirty="0">
              <a:ln w="6350">
                <a:noFill/>
              </a:ln>
              <a:solidFill>
                <a:schemeClr val="accent2">
                  <a:lumMod val="50000"/>
                </a:schemeClr>
              </a:solidFill>
              <a:effectLst/>
              <a:uLnTx/>
              <a:uFillTx/>
              <a:ea typeface="+mj-ea"/>
              <a:cs typeface="+mj-cs"/>
            </a:endParaRPr>
          </a:p>
        </p:txBody>
      </p:sp>
      <p:sp>
        <p:nvSpPr>
          <p:cNvPr id="5" name="Rectangle 3"/>
          <p:cNvSpPr txBox="1">
            <a:spLocks noChangeArrowheads="1"/>
          </p:cNvSpPr>
          <p:nvPr/>
        </p:nvSpPr>
        <p:spPr>
          <a:xfrm>
            <a:off x="3581400" y="5562600"/>
            <a:ext cx="5338762" cy="990600"/>
          </a:xfrm>
          <a:prstGeom prst="rect">
            <a:avLst/>
          </a:prstGeom>
        </p:spPr>
        <p:txBody>
          <a:bodyPr vert="horz">
            <a:noAutofit/>
          </a:bodyPr>
          <a:lstStyle/>
          <a:p>
            <a:pPr marL="548640" marR="0" lvl="0"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000" b="0" i="0" u="none" strike="noStrike" kern="1200" cap="none" spc="0" normalizeH="0" baseline="0" noProof="0" dirty="0" smtClean="0">
                <a:ln>
                  <a:noFill/>
                </a:ln>
                <a:solidFill>
                  <a:schemeClr val="accent2">
                    <a:lumMod val="50000"/>
                  </a:schemeClr>
                </a:solidFill>
                <a:effectLst/>
                <a:uLnTx/>
                <a:uFillTx/>
                <a:ea typeface="+mn-ea"/>
                <a:cs typeface="+mn-cs"/>
              </a:rPr>
              <a:t>Lewis Carroll</a:t>
            </a:r>
            <a:br>
              <a:rPr kumimoji="0" lang="en-US" sz="2000" b="0" i="0" u="none" strike="noStrike" kern="1200" cap="none" spc="0" normalizeH="0" baseline="0" noProof="0" dirty="0" smtClean="0">
                <a:ln>
                  <a:noFill/>
                </a:ln>
                <a:solidFill>
                  <a:schemeClr val="accent2">
                    <a:lumMod val="50000"/>
                  </a:schemeClr>
                </a:solidFill>
                <a:effectLst/>
                <a:uLnTx/>
                <a:uFillTx/>
                <a:ea typeface="+mn-ea"/>
                <a:cs typeface="+mn-cs"/>
              </a:rPr>
            </a:br>
            <a:r>
              <a:rPr kumimoji="0" lang="en-US" sz="2000" b="1" i="1" u="none" strike="noStrike" kern="1200" cap="none" spc="0" normalizeH="0" baseline="0" noProof="0" dirty="0" err="1" smtClean="0">
                <a:ln>
                  <a:noFill/>
                </a:ln>
                <a:solidFill>
                  <a:schemeClr val="accent2">
                    <a:lumMod val="50000"/>
                  </a:schemeClr>
                </a:solidFill>
                <a:effectLst/>
                <a:uLnTx/>
                <a:uFillTx/>
                <a:ea typeface="+mn-ea"/>
                <a:cs typeface="+mn-cs"/>
              </a:rPr>
              <a:t>Alic</a:t>
            </a:r>
            <a:r>
              <a:rPr lang="en-US" sz="2000" b="1" i="1" dirty="0" err="1" smtClean="0">
                <a:solidFill>
                  <a:schemeClr val="accent2">
                    <a:lumMod val="50000"/>
                  </a:schemeClr>
                </a:solidFill>
              </a:rPr>
              <a:t>e’s</a:t>
            </a:r>
            <a:r>
              <a:rPr lang="en-US" sz="2000" b="1" i="1" dirty="0" smtClean="0">
                <a:solidFill>
                  <a:schemeClr val="accent2">
                    <a:lumMod val="50000"/>
                  </a:schemeClr>
                </a:solidFill>
              </a:rPr>
              <a:t> Adventures in Wonderland</a:t>
            </a:r>
            <a:endParaRPr kumimoji="0" lang="en-US" sz="2000" b="1" i="1" u="none" strike="noStrike" kern="1200" cap="none" spc="0" normalizeH="0" baseline="0" noProof="0" dirty="0">
              <a:ln>
                <a:noFill/>
              </a:ln>
              <a:solidFill>
                <a:schemeClr val="accent2">
                  <a:lumMod val="50000"/>
                </a:schemeClr>
              </a:solidFill>
              <a:effectLst/>
              <a:uLnTx/>
              <a:uFillTx/>
              <a:ea typeface="+mn-ea"/>
              <a:cs typeface="+mn-cs"/>
            </a:endParaRPr>
          </a:p>
        </p:txBody>
      </p:sp>
      <p:pic>
        <p:nvPicPr>
          <p:cNvPr id="6"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447800"/>
            <a:ext cx="9144000" cy="21336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35000"/>
              </a:lnSpc>
              <a:spcBef>
                <a:spcPct val="0"/>
              </a:spcBef>
              <a:spcAft>
                <a:spcPts val="0"/>
              </a:spcAft>
              <a:buClrTx/>
              <a:buSzTx/>
              <a:buFontTx/>
              <a:buNone/>
              <a:tabLst/>
              <a:defRPr/>
            </a:pP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mj-cs"/>
              </a:rPr>
              <a:t>“If the misery of the poor be caused not by the laws of nature, but by our institutions, great is our sin.”</a:t>
            </a:r>
            <a:endParaRPr kumimoji="0" lang="en-US" sz="4000" b="1" i="0" u="none" strike="noStrike" kern="1200" cap="none" spc="0" normalizeH="0" baseline="0" noProof="0" dirty="0">
              <a:ln w="6350">
                <a:noFill/>
              </a:ln>
              <a:solidFill>
                <a:schemeClr val="accent2">
                  <a:lumMod val="50000"/>
                </a:schemeClr>
              </a:solidFill>
              <a:effectLst/>
              <a:uLnTx/>
              <a:uFillTx/>
              <a:ea typeface="+mj-ea"/>
              <a:cs typeface="+mj-cs"/>
            </a:endParaRPr>
          </a:p>
        </p:txBody>
      </p:sp>
      <p:sp>
        <p:nvSpPr>
          <p:cNvPr id="5" name="Rectangle 3"/>
          <p:cNvSpPr txBox="1">
            <a:spLocks noChangeArrowheads="1"/>
          </p:cNvSpPr>
          <p:nvPr/>
        </p:nvSpPr>
        <p:spPr>
          <a:xfrm>
            <a:off x="4343400" y="4495800"/>
            <a:ext cx="4195762" cy="685800"/>
          </a:xfrm>
          <a:prstGeom prst="rect">
            <a:avLst/>
          </a:prstGeom>
        </p:spPr>
        <p:txBody>
          <a:bodyPr vert="horz">
            <a:normAutofit/>
          </a:bodyPr>
          <a:lstStyle/>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accent2">
                    <a:lumMod val="50000"/>
                  </a:schemeClr>
                </a:solidFill>
                <a:effectLst/>
                <a:uLnTx/>
                <a:uFillTx/>
                <a:ea typeface="+mn-ea"/>
                <a:cs typeface="+mn-cs"/>
              </a:rPr>
              <a:t>Charles Darwin</a:t>
            </a:r>
            <a:endParaRPr kumimoji="0" lang="en-US" sz="2800" b="0" i="0" u="none" strike="noStrike" kern="1200" cap="none" spc="0" normalizeH="0" baseline="0" noProof="0" dirty="0">
              <a:ln>
                <a:noFill/>
              </a:ln>
              <a:solidFill>
                <a:schemeClr val="accent2">
                  <a:lumMod val="50000"/>
                </a:schemeClr>
              </a:solidFill>
              <a:effectLst/>
              <a:uLnTx/>
              <a:uFillTx/>
              <a:ea typeface="+mn-ea"/>
              <a:cs typeface="+mn-cs"/>
            </a:endParaRPr>
          </a:p>
        </p:txBody>
      </p:sp>
      <p:pic>
        <p:nvPicPr>
          <p:cNvPr id="6"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0"/>
            <a:ext cx="9144000" cy="35814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45000"/>
              </a:lnSpc>
              <a:spcBef>
                <a:spcPct val="0"/>
              </a:spcBef>
              <a:spcAft>
                <a:spcPts val="0"/>
              </a:spcAft>
              <a:buClrTx/>
              <a:buSzTx/>
              <a:buFontTx/>
              <a:buNone/>
              <a:tabLst/>
              <a:defRPr/>
            </a:pP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Lucida Sans (Headings)"/>
              </a:rPr>
              <a:t>“It is not enough, to know,</a:t>
            </a:r>
            <a:b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Lucida Sans (Headings)"/>
              </a:rPr>
            </a:b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Lucida Sans (Headings)"/>
              </a:rPr>
              <a:t>one should also use;</a:t>
            </a:r>
          </a:p>
          <a:p>
            <a:pPr marL="0" marR="0" lvl="0" indent="0" algn="ctr" defTabSz="914400" rtl="0" eaLnBrk="1" fontAlgn="auto" latinLnBrk="0" hangingPunct="1">
              <a:lnSpc>
                <a:spcPct val="145000"/>
              </a:lnSpc>
              <a:spcBef>
                <a:spcPct val="0"/>
              </a:spcBef>
              <a:spcAft>
                <a:spcPts val="0"/>
              </a:spcAft>
              <a:buClrTx/>
              <a:buSzTx/>
              <a:buFontTx/>
              <a:buNone/>
              <a:tabLst/>
              <a:defRPr/>
            </a:pPr>
            <a:r>
              <a:rPr lang="en-US" sz="3600" dirty="0" smtClean="0">
                <a:ln w="6350">
                  <a:noFill/>
                </a:ln>
                <a:solidFill>
                  <a:schemeClr val="accent2">
                    <a:lumMod val="50000"/>
                  </a:schemeClr>
                </a:solidFill>
                <a:ea typeface="+mj-ea"/>
                <a:cs typeface="Lucida Sans (Headings)"/>
              </a:rPr>
              <a:t>it is not enough to want,</a:t>
            </a:r>
            <a:br>
              <a:rPr lang="en-US" sz="3600" dirty="0" smtClean="0">
                <a:ln w="6350">
                  <a:noFill/>
                </a:ln>
                <a:solidFill>
                  <a:schemeClr val="accent2">
                    <a:lumMod val="50000"/>
                  </a:schemeClr>
                </a:solidFill>
                <a:ea typeface="+mj-ea"/>
                <a:cs typeface="Lucida Sans (Headings)"/>
              </a:rPr>
            </a:br>
            <a:r>
              <a:rPr lang="en-US" sz="3600" dirty="0" smtClean="0">
                <a:ln w="6350">
                  <a:noFill/>
                </a:ln>
                <a:solidFill>
                  <a:schemeClr val="accent2">
                    <a:lumMod val="50000"/>
                  </a:schemeClr>
                </a:solidFill>
                <a:ea typeface="+mj-ea"/>
                <a:cs typeface="Lucida Sans (Headings)"/>
              </a:rPr>
              <a:t>one should also act</a:t>
            </a: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Lucida Sans (Headings)"/>
              </a:rPr>
              <a:t>.”</a:t>
            </a:r>
            <a:endParaRPr kumimoji="0" lang="en-US" sz="3600" b="1" i="0" u="none" strike="noStrike" kern="1200" cap="none" spc="0" normalizeH="0" baseline="0" noProof="0" dirty="0">
              <a:ln w="6350">
                <a:noFill/>
              </a:ln>
              <a:solidFill>
                <a:schemeClr val="accent2">
                  <a:lumMod val="50000"/>
                </a:schemeClr>
              </a:solidFill>
              <a:effectLst/>
              <a:uLnTx/>
              <a:uFillTx/>
              <a:ea typeface="+mj-ea"/>
              <a:cs typeface="Lucida Sans (Headings)"/>
            </a:endParaRPr>
          </a:p>
        </p:txBody>
      </p:sp>
      <p:sp>
        <p:nvSpPr>
          <p:cNvPr id="5" name="Rectangle 3"/>
          <p:cNvSpPr txBox="1">
            <a:spLocks noChangeArrowheads="1"/>
          </p:cNvSpPr>
          <p:nvPr/>
        </p:nvSpPr>
        <p:spPr>
          <a:xfrm>
            <a:off x="4343400" y="4724400"/>
            <a:ext cx="4195762" cy="685800"/>
          </a:xfrm>
          <a:prstGeom prst="rect">
            <a:avLst/>
          </a:prstGeom>
        </p:spPr>
        <p:txBody>
          <a:bodyPr vert="horz">
            <a:normAutofit/>
          </a:bodyPr>
          <a:lstStyle/>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accent2">
                    <a:lumMod val="50000"/>
                  </a:schemeClr>
                </a:solidFill>
                <a:effectLst/>
                <a:uLnTx/>
                <a:uFillTx/>
                <a:ea typeface="+mn-ea"/>
                <a:cs typeface="Lucida Sans (Headings)"/>
              </a:rPr>
              <a:t>Goethe</a:t>
            </a:r>
            <a:endParaRPr kumimoji="0" lang="en-US" sz="2800" b="0" i="0" u="none" strike="noStrike" kern="1200" cap="none" spc="0" normalizeH="0" baseline="0" noProof="0" dirty="0">
              <a:ln>
                <a:noFill/>
              </a:ln>
              <a:solidFill>
                <a:schemeClr val="accent2">
                  <a:lumMod val="50000"/>
                </a:schemeClr>
              </a:solidFill>
              <a:effectLst/>
              <a:uLnTx/>
              <a:uFillTx/>
              <a:ea typeface="+mn-ea"/>
              <a:cs typeface="Lucida Sans (Headings)"/>
            </a:endParaRPr>
          </a:p>
        </p:txBody>
      </p:sp>
      <p:pic>
        <p:nvPicPr>
          <p:cNvPr id="6"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762000"/>
            <a:ext cx="9144000" cy="35814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45000"/>
              </a:lnSpc>
              <a:spcBef>
                <a:spcPct val="0"/>
              </a:spcBef>
              <a:spcAft>
                <a:spcPts val="0"/>
              </a:spcAft>
              <a:buClrTx/>
              <a:buSzTx/>
              <a:buFontTx/>
              <a:buNone/>
              <a:tabLst/>
              <a:defRPr/>
            </a:pP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mj-cs"/>
              </a:rPr>
              <a:t>“No snowflake in an avalanche</a:t>
            </a:r>
            <a:r>
              <a:rPr lang="en-US" sz="3600" dirty="0" smtClean="0">
                <a:ln w="6350">
                  <a:noFill/>
                </a:ln>
                <a:solidFill>
                  <a:schemeClr val="accent2">
                    <a:lumMod val="50000"/>
                  </a:schemeClr>
                </a:solidFill>
                <a:ea typeface="+mj-ea"/>
                <a:cs typeface="+mj-cs"/>
              </a:rPr>
              <a:t/>
            </a:r>
            <a:br>
              <a:rPr lang="en-US" sz="3600" dirty="0" smtClean="0">
                <a:ln w="6350">
                  <a:noFill/>
                </a:ln>
                <a:solidFill>
                  <a:schemeClr val="accent2">
                    <a:lumMod val="50000"/>
                  </a:schemeClr>
                </a:solidFill>
                <a:ea typeface="+mj-ea"/>
                <a:cs typeface="+mj-cs"/>
              </a:rPr>
            </a:br>
            <a:r>
              <a:rPr kumimoji="0" lang="en-US" sz="3600" b="0" i="0" u="none" strike="noStrike" kern="1200" cap="none" spc="0" normalizeH="0" noProof="0" dirty="0" smtClean="0">
                <a:ln w="6350">
                  <a:noFill/>
                </a:ln>
                <a:solidFill>
                  <a:schemeClr val="accent2">
                    <a:lumMod val="50000"/>
                  </a:schemeClr>
                </a:solidFill>
                <a:effectLst/>
                <a:uLnTx/>
                <a:uFillTx/>
                <a:ea typeface="+mj-ea"/>
                <a:cs typeface="+mj-cs"/>
              </a:rPr>
              <a:t>ever feels responsible!</a:t>
            </a:r>
            <a:r>
              <a:rPr kumimoji="0" lang="en-US" sz="3600" b="0" i="0" u="none" strike="noStrike" kern="1200" cap="none" spc="0" normalizeH="0" baseline="0" noProof="0" dirty="0" smtClean="0">
                <a:ln w="6350">
                  <a:noFill/>
                </a:ln>
                <a:solidFill>
                  <a:schemeClr val="accent2">
                    <a:lumMod val="50000"/>
                  </a:schemeClr>
                </a:solidFill>
                <a:effectLst/>
                <a:uLnTx/>
                <a:uFillTx/>
                <a:ea typeface="+mj-ea"/>
                <a:cs typeface="+mj-cs"/>
              </a:rPr>
              <a:t>”</a:t>
            </a:r>
            <a:endParaRPr kumimoji="0" lang="en-US" sz="3600" b="1" i="0" u="none" strike="noStrike" kern="1200" cap="none" spc="0" normalizeH="0" baseline="0" noProof="0" dirty="0">
              <a:ln w="6350">
                <a:noFill/>
              </a:ln>
              <a:solidFill>
                <a:schemeClr val="accent2">
                  <a:lumMod val="50000"/>
                </a:schemeClr>
              </a:solidFill>
              <a:effectLst/>
              <a:uLnTx/>
              <a:uFillTx/>
              <a:ea typeface="+mj-ea"/>
              <a:cs typeface="+mj-cs"/>
            </a:endParaRPr>
          </a:p>
        </p:txBody>
      </p:sp>
      <p:sp>
        <p:nvSpPr>
          <p:cNvPr id="5" name="Rectangle 3"/>
          <p:cNvSpPr txBox="1">
            <a:spLocks noChangeArrowheads="1"/>
          </p:cNvSpPr>
          <p:nvPr/>
        </p:nvSpPr>
        <p:spPr>
          <a:xfrm>
            <a:off x="4343400" y="4724400"/>
            <a:ext cx="4195762" cy="685800"/>
          </a:xfrm>
          <a:prstGeom prst="rect">
            <a:avLst/>
          </a:prstGeom>
        </p:spPr>
        <p:txBody>
          <a:bodyPr vert="horz">
            <a:normAutofit/>
          </a:bodyPr>
          <a:lstStyle/>
          <a:p>
            <a:pPr marL="548640" marR="0" lvl="0" indent="-411480" algn="r"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accent2">
                    <a:lumMod val="50000"/>
                  </a:schemeClr>
                </a:solidFill>
                <a:effectLst/>
                <a:uLnTx/>
                <a:uFillTx/>
                <a:ea typeface="+mn-ea"/>
                <a:cs typeface="+mn-cs"/>
              </a:rPr>
              <a:t>Stanislaus</a:t>
            </a:r>
            <a:r>
              <a:rPr kumimoji="0" lang="en-US" sz="2800" b="0" i="0" u="none" strike="noStrike" kern="1200" cap="none" spc="0" normalizeH="0" noProof="0" dirty="0" smtClean="0">
                <a:ln>
                  <a:noFill/>
                </a:ln>
                <a:solidFill>
                  <a:schemeClr val="accent2">
                    <a:lumMod val="50000"/>
                  </a:schemeClr>
                </a:solidFill>
                <a:effectLst/>
                <a:uLnTx/>
                <a:uFillTx/>
                <a:ea typeface="+mn-ea"/>
                <a:cs typeface="+mn-cs"/>
              </a:rPr>
              <a:t> </a:t>
            </a:r>
            <a:r>
              <a:rPr kumimoji="0" lang="en-US" sz="2800" b="0" i="0" u="none" strike="noStrike" kern="1200" cap="none" spc="0" normalizeH="0" noProof="0" dirty="0" err="1" smtClean="0">
                <a:ln>
                  <a:noFill/>
                </a:ln>
                <a:solidFill>
                  <a:schemeClr val="accent2">
                    <a:lumMod val="50000"/>
                  </a:schemeClr>
                </a:solidFill>
                <a:effectLst/>
                <a:uLnTx/>
                <a:uFillTx/>
                <a:ea typeface="+mn-ea"/>
                <a:cs typeface="+mn-cs"/>
              </a:rPr>
              <a:t>Lezcynski</a:t>
            </a:r>
            <a:endParaRPr kumimoji="0" lang="en-US" sz="2800" b="0" i="0" u="none" strike="noStrike" kern="1200" cap="none" spc="0" normalizeH="0" baseline="0" noProof="0" dirty="0">
              <a:ln>
                <a:noFill/>
              </a:ln>
              <a:solidFill>
                <a:schemeClr val="accent2">
                  <a:lumMod val="50000"/>
                </a:schemeClr>
              </a:solidFill>
              <a:effectLst/>
              <a:uLnTx/>
              <a:uFillTx/>
              <a:ea typeface="+mn-ea"/>
              <a:cs typeface="+mn-cs"/>
            </a:endParaRPr>
          </a:p>
        </p:txBody>
      </p:sp>
      <p:pic>
        <p:nvPicPr>
          <p:cNvPr id="6"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382000" cy="1143000"/>
          </a:xfrm>
        </p:spPr>
        <p:txBody>
          <a:bodyPr>
            <a:noAutofit/>
          </a:bodyPr>
          <a:lstStyle/>
          <a:p>
            <a:r>
              <a:rPr lang="en-US" sz="3600" dirty="0" smtClean="0">
                <a:solidFill>
                  <a:schemeClr val="accent2">
                    <a:lumMod val="50000"/>
                  </a:schemeClr>
                </a:solidFill>
                <a:effectLst/>
                <a:latin typeface="+mn-lt"/>
                <a:cs typeface="Times New Roman" pitchFamily="18" charset="0"/>
              </a:rPr>
              <a:t>Dynamics That Will</a:t>
            </a:r>
            <a:br>
              <a:rPr lang="en-US" sz="3600" dirty="0" smtClean="0">
                <a:solidFill>
                  <a:schemeClr val="accent2">
                    <a:lumMod val="50000"/>
                  </a:schemeClr>
                </a:solidFill>
                <a:effectLst/>
                <a:latin typeface="+mn-lt"/>
                <a:cs typeface="Times New Roman" pitchFamily="18" charset="0"/>
              </a:rPr>
            </a:br>
            <a:r>
              <a:rPr lang="en-US" sz="3600" dirty="0" smtClean="0">
                <a:solidFill>
                  <a:schemeClr val="accent2">
                    <a:lumMod val="50000"/>
                  </a:schemeClr>
                </a:solidFill>
                <a:effectLst/>
                <a:latin typeface="+mn-lt"/>
                <a:cs typeface="Times New Roman" pitchFamily="18" charset="0"/>
              </a:rPr>
              <a:t>Impact All Rural Regions</a:t>
            </a:r>
            <a:endParaRPr lang="en-US" sz="3600" dirty="0">
              <a:solidFill>
                <a:schemeClr val="accent2">
                  <a:lumMod val="50000"/>
                </a:schemeClr>
              </a:solidFill>
              <a:effectLst/>
              <a:latin typeface="+mn-lt"/>
              <a:cs typeface="Times New Roman" pitchFamily="18" charset="0"/>
            </a:endParaRPr>
          </a:p>
        </p:txBody>
      </p:sp>
      <p:sp>
        <p:nvSpPr>
          <p:cNvPr id="5" name="Content Placeholder 4"/>
          <p:cNvSpPr>
            <a:spLocks noGrp="1"/>
          </p:cNvSpPr>
          <p:nvPr>
            <p:ph idx="1"/>
          </p:nvPr>
        </p:nvSpPr>
        <p:spPr>
          <a:xfrm>
            <a:off x="228600" y="1524000"/>
            <a:ext cx="8686800" cy="4724400"/>
          </a:xfrm>
        </p:spPr>
        <p:txBody>
          <a:bodyPr>
            <a:normAutofit fontScale="92500" lnSpcReduction="10000"/>
          </a:bodyPr>
          <a:lstStyle/>
          <a:p>
            <a:pPr>
              <a:lnSpc>
                <a:spcPct val="150000"/>
              </a:lnSpc>
            </a:pPr>
            <a:r>
              <a:rPr lang="en-US" dirty="0" smtClean="0">
                <a:cs typeface="Times New Roman" pitchFamily="18" charset="0"/>
              </a:rPr>
              <a:t>The rural economic lag in exiting this recession, and the cessation of ARRA federal investments</a:t>
            </a:r>
          </a:p>
          <a:p>
            <a:pPr lvl="1">
              <a:lnSpc>
                <a:spcPct val="150000"/>
              </a:lnSpc>
            </a:pPr>
            <a:r>
              <a:rPr lang="en-US" dirty="0" smtClean="0">
                <a:cs typeface="Times New Roman" pitchFamily="18" charset="0"/>
              </a:rPr>
              <a:t>State and local public budget crisis</a:t>
            </a:r>
          </a:p>
          <a:p>
            <a:pPr lvl="1">
              <a:lnSpc>
                <a:spcPct val="150000"/>
              </a:lnSpc>
            </a:pPr>
            <a:r>
              <a:rPr lang="en-US" dirty="0" smtClean="0">
                <a:cs typeface="Times New Roman" pitchFamily="18" charset="0"/>
              </a:rPr>
              <a:t>The necessity of new governance approaches to create wiser public investment strategies</a:t>
            </a:r>
          </a:p>
          <a:p>
            <a:pPr>
              <a:lnSpc>
                <a:spcPct val="150000"/>
              </a:lnSpc>
            </a:pPr>
            <a:r>
              <a:rPr lang="en-US" dirty="0" smtClean="0">
                <a:cs typeface="Times New Roman" pitchFamily="18" charset="0"/>
              </a:rPr>
              <a:t>Entrepreneurial agriculture innovation</a:t>
            </a:r>
          </a:p>
          <a:p>
            <a:pPr>
              <a:lnSpc>
                <a:spcPct val="150000"/>
              </a:lnSpc>
            </a:pPr>
            <a:r>
              <a:rPr lang="en-US" dirty="0" smtClean="0">
                <a:cs typeface="Times New Roman" pitchFamily="18" charset="0"/>
              </a:rPr>
              <a:t>Health, higher education, and broadband technology linkages</a:t>
            </a:r>
          </a:p>
        </p:txBody>
      </p:sp>
      <p:pic>
        <p:nvPicPr>
          <p:cNvPr id="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r>
              <a:rPr lang="en-US" dirty="0" smtClean="0">
                <a:cs typeface="Times New Roman" pitchFamily="18" charset="0"/>
              </a:rPr>
              <a:t>The continuing move from rural-urban dissonance to rural-urban interdependence</a:t>
            </a:r>
          </a:p>
          <a:p>
            <a:pPr lvl="1"/>
            <a:r>
              <a:rPr lang="en-US" dirty="0" smtClean="0">
                <a:cs typeface="Times New Roman" pitchFamily="18" charset="0"/>
              </a:rPr>
              <a:t>Renewable energy systems</a:t>
            </a:r>
          </a:p>
          <a:p>
            <a:pPr lvl="1"/>
            <a:r>
              <a:rPr lang="en-US" dirty="0" smtClean="0">
                <a:cs typeface="Times New Roman" pitchFamily="18" charset="0"/>
              </a:rPr>
              <a:t>Community and regional food systems</a:t>
            </a:r>
          </a:p>
          <a:p>
            <a:pPr lvl="1"/>
            <a:r>
              <a:rPr lang="en-US" dirty="0" smtClean="0">
                <a:cs typeface="Times New Roman" pitchFamily="18" charset="0"/>
              </a:rPr>
              <a:t>“Sense of Place” cultural, ecosystem, and amenity tourism</a:t>
            </a:r>
          </a:p>
          <a:p>
            <a:pPr lvl="1"/>
            <a:r>
              <a:rPr lang="en-US" dirty="0" smtClean="0">
                <a:cs typeface="Times New Roman" pitchFamily="18" charset="0"/>
              </a:rPr>
              <a:t>Climate change mitigation and adaptation / natural resources</a:t>
            </a:r>
          </a:p>
          <a:p>
            <a:r>
              <a:rPr lang="en-US" dirty="0" smtClean="0">
                <a:cs typeface="Times New Roman" pitchFamily="18" charset="0"/>
              </a:rPr>
              <a:t>The extent to which rural areas address social inclusion and social equity considerations in their innovation approaches</a:t>
            </a:r>
          </a:p>
          <a:p>
            <a:r>
              <a:rPr lang="en-US" dirty="0" smtClean="0">
                <a:cs typeface="Times New Roman" pitchFamily="18" charset="0"/>
              </a:rPr>
              <a:t>The attention paid to human and social capital development (education, workforce training, poverty and hunger alleviation approaches)</a:t>
            </a:r>
          </a:p>
          <a:p>
            <a:pPr>
              <a:buNone/>
            </a:pPr>
            <a:endParaRPr lang="en-US" dirty="0"/>
          </a:p>
        </p:txBody>
      </p:sp>
      <p:pic>
        <p:nvPicPr>
          <p:cNvPr id="4"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382000" cy="1600200"/>
          </a:xfrm>
        </p:spPr>
        <p:txBody>
          <a:bodyPr>
            <a:noAutofit/>
          </a:bodyPr>
          <a:lstStyle/>
          <a:p>
            <a:r>
              <a:rPr lang="en-US" sz="3200" dirty="0" smtClean="0">
                <a:solidFill>
                  <a:schemeClr val="accent2">
                    <a:lumMod val="50000"/>
                  </a:schemeClr>
                </a:solidFill>
                <a:effectLst/>
                <a:latin typeface="+mn-lt"/>
                <a:cs typeface="Times New Roman" pitchFamily="18" charset="0"/>
              </a:rPr>
              <a:t>A Place-Based Policy Framework Focused Solely on Metropolitan Geography Masks Critical Realities</a:t>
            </a:r>
            <a:r>
              <a:rPr lang="en-US" sz="3600" dirty="0" smtClean="0">
                <a:solidFill>
                  <a:schemeClr val="accent2">
                    <a:lumMod val="50000"/>
                  </a:schemeClr>
                </a:solidFill>
                <a:effectLst/>
                <a:latin typeface="+mn-lt"/>
                <a:cs typeface="Times New Roman" pitchFamily="18" charset="0"/>
              </a:rPr>
              <a:t>: </a:t>
            </a:r>
            <a:endParaRPr lang="en-US" sz="3600" dirty="0">
              <a:solidFill>
                <a:schemeClr val="accent2">
                  <a:lumMod val="50000"/>
                </a:schemeClr>
              </a:solidFill>
              <a:effectLst/>
              <a:latin typeface="+mn-lt"/>
              <a:cs typeface="Times New Roman" pitchFamily="18" charset="0"/>
            </a:endParaRPr>
          </a:p>
        </p:txBody>
      </p:sp>
      <p:sp>
        <p:nvSpPr>
          <p:cNvPr id="5" name="Content Placeholder 4"/>
          <p:cNvSpPr>
            <a:spLocks noGrp="1"/>
          </p:cNvSpPr>
          <p:nvPr>
            <p:ph idx="1"/>
          </p:nvPr>
        </p:nvSpPr>
        <p:spPr>
          <a:xfrm>
            <a:off x="533400" y="2133600"/>
            <a:ext cx="8229600" cy="4419600"/>
          </a:xfrm>
        </p:spPr>
        <p:txBody>
          <a:bodyPr>
            <a:normAutofit/>
          </a:bodyPr>
          <a:lstStyle/>
          <a:p>
            <a:pPr>
              <a:buFont typeface="Wingdings" pitchFamily="2" charset="2"/>
              <a:buChar char="§"/>
            </a:pPr>
            <a:r>
              <a:rPr lang="en-US" sz="2400" dirty="0" smtClean="0">
                <a:cs typeface="Times New Roman" pitchFamily="18" charset="0"/>
              </a:rPr>
              <a:t>While metropolitan areas account for over 80 percent of the total population, they account for only 25.7 percent of total land area.</a:t>
            </a:r>
          </a:p>
          <a:p>
            <a:pPr>
              <a:buNone/>
            </a:pPr>
            <a:endParaRPr lang="en-US" sz="2400" dirty="0" smtClean="0">
              <a:cs typeface="Times New Roman" pitchFamily="18" charset="0"/>
            </a:endParaRPr>
          </a:p>
          <a:p>
            <a:pPr>
              <a:buFont typeface="Wingdings" pitchFamily="2" charset="2"/>
              <a:buChar char="§"/>
            </a:pPr>
            <a:r>
              <a:rPr lang="en-US" sz="2400" dirty="0" smtClean="0">
                <a:cs typeface="Times New Roman" pitchFamily="18" charset="0"/>
              </a:rPr>
              <a:t>A metropolitan focus for place-based programs ignores critical linkages with three-quarters of the U.S. natural resource base, and the 20 percent of the population which steward these national treasures.  </a:t>
            </a:r>
          </a:p>
          <a:p>
            <a:pPr>
              <a:buNone/>
            </a:pPr>
            <a:endParaRPr lang="en-US" sz="2400" dirty="0">
              <a:cs typeface="Times New Roman" pitchFamily="18" charset="0"/>
            </a:endParaRPr>
          </a:p>
        </p:txBody>
      </p:sp>
      <p:pic>
        <p:nvPicPr>
          <p:cNvPr id="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382000" cy="1143000"/>
          </a:xfrm>
        </p:spPr>
        <p:txBody>
          <a:bodyPr>
            <a:noAutofit/>
          </a:bodyPr>
          <a:lstStyle/>
          <a:p>
            <a:r>
              <a:rPr lang="en-US" sz="3600" dirty="0" smtClean="0">
                <a:solidFill>
                  <a:schemeClr val="accent2">
                    <a:lumMod val="50000"/>
                  </a:schemeClr>
                </a:solidFill>
                <a:effectLst/>
                <a:latin typeface="+mn-lt"/>
                <a:cs typeface="Times New Roman" pitchFamily="18" charset="0"/>
              </a:rPr>
              <a:t>Federal Policy Innovations That Can Truly Matter to Rural Areas</a:t>
            </a:r>
            <a:endParaRPr lang="en-US" sz="3600" dirty="0">
              <a:solidFill>
                <a:schemeClr val="accent2">
                  <a:lumMod val="50000"/>
                </a:schemeClr>
              </a:solidFill>
              <a:effectLst/>
              <a:latin typeface="+mn-lt"/>
              <a:cs typeface="Times New Roman" pitchFamily="18" charset="0"/>
            </a:endParaRPr>
          </a:p>
        </p:txBody>
      </p:sp>
      <p:sp>
        <p:nvSpPr>
          <p:cNvPr id="5" name="Content Placeholder 4"/>
          <p:cNvSpPr>
            <a:spLocks noGrp="1"/>
          </p:cNvSpPr>
          <p:nvPr>
            <p:ph idx="1"/>
          </p:nvPr>
        </p:nvSpPr>
        <p:spPr>
          <a:xfrm>
            <a:off x="457200" y="1524000"/>
            <a:ext cx="8229600" cy="4953000"/>
          </a:xfrm>
        </p:spPr>
        <p:txBody>
          <a:bodyPr>
            <a:normAutofit/>
          </a:bodyPr>
          <a:lstStyle/>
          <a:p>
            <a:r>
              <a:rPr lang="en-US" dirty="0" smtClean="0">
                <a:cs typeface="Times New Roman" pitchFamily="18" charset="0"/>
              </a:rPr>
              <a:t>The Obama Administration’s commitment to “Place-Based” policy (August 2009 White House memo)</a:t>
            </a:r>
          </a:p>
          <a:p>
            <a:r>
              <a:rPr lang="en-US" dirty="0" smtClean="0">
                <a:cs typeface="Times New Roman" pitchFamily="18" charset="0"/>
              </a:rPr>
              <a:t>USDA’s Rural Innovation Initiative (NOFA)</a:t>
            </a:r>
          </a:p>
          <a:p>
            <a:r>
              <a:rPr lang="en-US" dirty="0" smtClean="0">
                <a:cs typeface="Times New Roman" pitchFamily="18" charset="0"/>
              </a:rPr>
              <a:t>The HUD/EPA/DOT Sustainable Community Partnership (NOFA)</a:t>
            </a:r>
          </a:p>
          <a:p>
            <a:r>
              <a:rPr lang="en-US" dirty="0" smtClean="0">
                <a:cs typeface="Times New Roman" pitchFamily="18" charset="0"/>
              </a:rPr>
              <a:t>The new Farm Bill framework</a:t>
            </a:r>
          </a:p>
          <a:p>
            <a:r>
              <a:rPr lang="en-US" dirty="0" smtClean="0">
                <a:cs typeface="Times New Roman" pitchFamily="18" charset="0"/>
              </a:rPr>
              <a:t>State policy innovations emanating from these opportunities</a:t>
            </a:r>
          </a:p>
        </p:txBody>
      </p:sp>
      <p:pic>
        <p:nvPicPr>
          <p:cNvPr id="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382000" cy="1143000"/>
          </a:xfrm>
        </p:spPr>
        <p:txBody>
          <a:bodyPr>
            <a:noAutofit/>
          </a:bodyPr>
          <a:lstStyle/>
          <a:p>
            <a:r>
              <a:rPr lang="en-US" sz="3400" dirty="0" smtClean="0">
                <a:solidFill>
                  <a:schemeClr val="accent2">
                    <a:lumMod val="50000"/>
                  </a:schemeClr>
                </a:solidFill>
                <a:effectLst/>
                <a:latin typeface="+mn-lt"/>
                <a:cs typeface="Times New Roman" pitchFamily="18" charset="0"/>
              </a:rPr>
              <a:t>Some “Must-Do’s,” If Rural Regions Are to Actually Shape Their Own Futures</a:t>
            </a:r>
            <a:endParaRPr lang="en-US" sz="3400" dirty="0">
              <a:solidFill>
                <a:schemeClr val="accent2">
                  <a:lumMod val="50000"/>
                </a:schemeClr>
              </a:solidFill>
              <a:effectLst/>
              <a:latin typeface="+mn-lt"/>
              <a:cs typeface="Times New Roman" pitchFamily="18" charset="0"/>
            </a:endParaRPr>
          </a:p>
        </p:txBody>
      </p:sp>
      <p:sp>
        <p:nvSpPr>
          <p:cNvPr id="5" name="Content Placeholder 4"/>
          <p:cNvSpPr>
            <a:spLocks noGrp="1"/>
          </p:cNvSpPr>
          <p:nvPr>
            <p:ph idx="1"/>
          </p:nvPr>
        </p:nvSpPr>
        <p:spPr>
          <a:xfrm>
            <a:off x="457200" y="1524000"/>
            <a:ext cx="8229600" cy="4953000"/>
          </a:xfrm>
        </p:spPr>
        <p:txBody>
          <a:bodyPr>
            <a:normAutofit fontScale="92500" lnSpcReduction="20000"/>
          </a:bodyPr>
          <a:lstStyle/>
          <a:p>
            <a:r>
              <a:rPr lang="en-US" dirty="0" smtClean="0">
                <a:cs typeface="Times New Roman" pitchFamily="18" charset="0"/>
              </a:rPr>
              <a:t>Believing in and validating your “rural” commitments</a:t>
            </a:r>
          </a:p>
          <a:p>
            <a:r>
              <a:rPr lang="en-US" dirty="0" smtClean="0">
                <a:cs typeface="Times New Roman" pitchFamily="18" charset="0"/>
              </a:rPr>
              <a:t>Rethinking the “we” and “they” dynamics within your rural place</a:t>
            </a:r>
          </a:p>
          <a:p>
            <a:r>
              <a:rPr lang="en-US" dirty="0" smtClean="0">
                <a:cs typeface="Times New Roman" pitchFamily="18" charset="0"/>
              </a:rPr>
              <a:t>Building and/or aligning regional governance platforms </a:t>
            </a:r>
          </a:p>
          <a:p>
            <a:r>
              <a:rPr lang="en-US" dirty="0" smtClean="0">
                <a:cs typeface="Times New Roman" pitchFamily="18" charset="0"/>
              </a:rPr>
              <a:t>Supporting innovation, entrepreneurship, and local wealth creation </a:t>
            </a:r>
          </a:p>
          <a:p>
            <a:r>
              <a:rPr lang="en-US" dirty="0" smtClean="0">
                <a:cs typeface="Times New Roman" pitchFamily="18" charset="0"/>
              </a:rPr>
              <a:t>Building scale appropriate innovation systems, without losing focus on the importance of community (private/public/social)</a:t>
            </a:r>
          </a:p>
          <a:p>
            <a:r>
              <a:rPr lang="en-US" dirty="0" smtClean="0">
                <a:cs typeface="Times New Roman" pitchFamily="18" charset="0"/>
              </a:rPr>
              <a:t>Committing to the long haul</a:t>
            </a:r>
          </a:p>
          <a:p>
            <a:r>
              <a:rPr lang="en-US" dirty="0" smtClean="0">
                <a:cs typeface="Times New Roman" pitchFamily="18" charset="0"/>
              </a:rPr>
              <a:t>Celebrating your “quality of place”</a:t>
            </a:r>
          </a:p>
        </p:txBody>
      </p:sp>
      <p:pic>
        <p:nvPicPr>
          <p:cNvPr id="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382000" cy="1143000"/>
          </a:xfrm>
        </p:spPr>
        <p:txBody>
          <a:bodyPr>
            <a:noAutofit/>
          </a:bodyPr>
          <a:lstStyle/>
          <a:p>
            <a:r>
              <a:rPr lang="en-US" sz="3400" dirty="0" smtClean="0">
                <a:solidFill>
                  <a:schemeClr val="accent2">
                    <a:lumMod val="50000"/>
                  </a:schemeClr>
                </a:solidFill>
                <a:effectLst/>
                <a:latin typeface="+mn-lt"/>
                <a:cs typeface="Times New Roman" pitchFamily="18" charset="0"/>
              </a:rPr>
              <a:t>Things to Keep in Mind:</a:t>
            </a:r>
            <a:endParaRPr lang="en-US" sz="3400" dirty="0">
              <a:solidFill>
                <a:schemeClr val="accent2">
                  <a:lumMod val="50000"/>
                </a:schemeClr>
              </a:solidFill>
              <a:effectLst/>
              <a:latin typeface="+mn-lt"/>
              <a:cs typeface="Times New Roman" pitchFamily="18" charset="0"/>
            </a:endParaRPr>
          </a:p>
        </p:txBody>
      </p:sp>
      <p:sp>
        <p:nvSpPr>
          <p:cNvPr id="5" name="Content Placeholder 4"/>
          <p:cNvSpPr>
            <a:spLocks noGrp="1"/>
          </p:cNvSpPr>
          <p:nvPr>
            <p:ph idx="1"/>
          </p:nvPr>
        </p:nvSpPr>
        <p:spPr>
          <a:xfrm>
            <a:off x="457200" y="1524000"/>
            <a:ext cx="8229600" cy="4953000"/>
          </a:xfrm>
        </p:spPr>
        <p:txBody>
          <a:bodyPr>
            <a:normAutofit/>
          </a:bodyPr>
          <a:lstStyle/>
          <a:p>
            <a:r>
              <a:rPr lang="en-US" dirty="0" smtClean="0">
                <a:cs typeface="Times New Roman" pitchFamily="18" charset="0"/>
              </a:rPr>
              <a:t>There are no silver bullets!</a:t>
            </a:r>
          </a:p>
          <a:p>
            <a:r>
              <a:rPr lang="en-US" dirty="0" smtClean="0">
                <a:cs typeface="Times New Roman" pitchFamily="18" charset="0"/>
              </a:rPr>
              <a:t>Things take time, but this fiscal and budgetary environment will pass: measured urgency to capture the moment must be the cadence</a:t>
            </a:r>
          </a:p>
          <a:p>
            <a:r>
              <a:rPr lang="en-US" dirty="0" smtClean="0">
                <a:cs typeface="Times New Roman" pitchFamily="18" charset="0"/>
              </a:rPr>
              <a:t>What works elsewhere should only provide encouragement, and should not necessarily be your region’s innovation approach</a:t>
            </a:r>
          </a:p>
        </p:txBody>
      </p:sp>
      <p:pic>
        <p:nvPicPr>
          <p:cNvPr id="7"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8125" t="14063" r="6250" b="6169"/>
          <a:stretch>
            <a:fillRect/>
          </a:stretch>
        </p:blipFill>
        <p:spPr bwMode="auto">
          <a:xfrm>
            <a:off x="-76200" y="0"/>
            <a:ext cx="9201873" cy="6858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l="8125" t="14063" r="6250" b="5469"/>
          <a:stretch>
            <a:fillRect/>
          </a:stretch>
        </p:blipFill>
        <p:spPr bwMode="auto">
          <a:xfrm>
            <a:off x="1" y="-16686"/>
            <a:ext cx="9144000" cy="6874686"/>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75000"/>
                  </a:schemeClr>
                </a:solidFill>
                <a:effectLst/>
                <a:latin typeface="+mn-lt"/>
              </a:rPr>
              <a:t>The Framework for Regional Rural Innovation</a:t>
            </a:r>
            <a:endParaRPr lang="en-US" dirty="0">
              <a:solidFill>
                <a:schemeClr val="accent2">
                  <a:lumMod val="75000"/>
                </a:schemeClr>
              </a:solidFill>
              <a:effectLst/>
              <a:latin typeface="+mn-lt"/>
            </a:endParaRPr>
          </a:p>
        </p:txBody>
      </p:sp>
      <p:sp>
        <p:nvSpPr>
          <p:cNvPr id="3" name="Content Placeholder 2"/>
          <p:cNvSpPr>
            <a:spLocks noGrp="1"/>
          </p:cNvSpPr>
          <p:nvPr>
            <p:ph idx="1"/>
          </p:nvPr>
        </p:nvSpPr>
        <p:spPr>
          <a:xfrm>
            <a:off x="152400" y="4724401"/>
            <a:ext cx="8229600" cy="2057400"/>
          </a:xfrm>
        </p:spPr>
        <p:txBody>
          <a:bodyPr>
            <a:normAutofit fontScale="77500" lnSpcReduction="20000"/>
          </a:bodyPr>
          <a:lstStyle/>
          <a:p>
            <a:pPr>
              <a:lnSpc>
                <a:spcPct val="134000"/>
              </a:lnSpc>
              <a:buNone/>
            </a:pPr>
            <a:r>
              <a:rPr lang="en-US" u="sng" dirty="0" smtClean="0"/>
              <a:t>Critical Internal Considerations</a:t>
            </a:r>
          </a:p>
          <a:p>
            <a:pPr>
              <a:lnSpc>
                <a:spcPct val="134000"/>
              </a:lnSpc>
            </a:pPr>
            <a:r>
              <a:rPr lang="en-US" dirty="0" smtClean="0"/>
              <a:t>Wealth Creation and Intergenerational Wealth Retention</a:t>
            </a:r>
          </a:p>
          <a:p>
            <a:pPr>
              <a:lnSpc>
                <a:spcPct val="134000"/>
              </a:lnSpc>
            </a:pPr>
            <a:r>
              <a:rPr lang="en-US" dirty="0" smtClean="0"/>
              <a:t>Youth Engagement and Retention</a:t>
            </a:r>
          </a:p>
          <a:p>
            <a:pPr>
              <a:lnSpc>
                <a:spcPct val="134000"/>
              </a:lnSpc>
            </a:pPr>
            <a:r>
              <a:rPr lang="en-US" dirty="0" smtClean="0"/>
              <a:t>Social Inclusion and Social Equity</a:t>
            </a:r>
            <a:endParaRPr lang="en-US" dirty="0"/>
          </a:p>
        </p:txBody>
      </p:sp>
      <p:grpSp>
        <p:nvGrpSpPr>
          <p:cNvPr id="9" name="Group 8"/>
          <p:cNvGrpSpPr/>
          <p:nvPr/>
        </p:nvGrpSpPr>
        <p:grpSpPr>
          <a:xfrm>
            <a:off x="457200" y="1219200"/>
            <a:ext cx="2362200" cy="3200400"/>
            <a:chOff x="457200" y="1219200"/>
            <a:chExt cx="2362200" cy="3200400"/>
          </a:xfrm>
        </p:grpSpPr>
        <p:sp>
          <p:nvSpPr>
            <p:cNvPr id="4" name="Oval 3"/>
            <p:cNvSpPr/>
            <p:nvPr/>
          </p:nvSpPr>
          <p:spPr>
            <a:xfrm>
              <a:off x="457200" y="1219200"/>
              <a:ext cx="2362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New Narratives &amp; Networks</a:t>
              </a:r>
              <a:endParaRPr lang="en-US" sz="2000" b="1" dirty="0"/>
            </a:p>
          </p:txBody>
        </p:sp>
        <p:sp>
          <p:nvSpPr>
            <p:cNvPr id="6" name="Oval 5"/>
            <p:cNvSpPr/>
            <p:nvPr/>
          </p:nvSpPr>
          <p:spPr>
            <a:xfrm>
              <a:off x="457200" y="2971800"/>
              <a:ext cx="2362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Knowledge Networks &amp; Workforce</a:t>
              </a:r>
              <a:endParaRPr lang="en-US" sz="2000" b="1" dirty="0"/>
            </a:p>
          </p:txBody>
        </p:sp>
      </p:grpSp>
      <p:grpSp>
        <p:nvGrpSpPr>
          <p:cNvPr id="10" name="Group 9"/>
          <p:cNvGrpSpPr/>
          <p:nvPr/>
        </p:nvGrpSpPr>
        <p:grpSpPr>
          <a:xfrm>
            <a:off x="5791200" y="1219200"/>
            <a:ext cx="2590800" cy="3200400"/>
            <a:chOff x="6019800" y="1219200"/>
            <a:chExt cx="2362200" cy="3200400"/>
          </a:xfrm>
        </p:grpSpPr>
        <p:sp>
          <p:nvSpPr>
            <p:cNvPr id="5" name="Oval 4"/>
            <p:cNvSpPr/>
            <p:nvPr/>
          </p:nvSpPr>
          <p:spPr>
            <a:xfrm>
              <a:off x="6019800" y="1219200"/>
              <a:ext cx="2362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Quality of Place</a:t>
              </a:r>
              <a:endParaRPr lang="en-US" sz="2000" b="1" dirty="0"/>
            </a:p>
          </p:txBody>
        </p:sp>
        <p:sp>
          <p:nvSpPr>
            <p:cNvPr id="7" name="Oval 6"/>
            <p:cNvSpPr/>
            <p:nvPr/>
          </p:nvSpPr>
          <p:spPr>
            <a:xfrm>
              <a:off x="6019800" y="2971800"/>
              <a:ext cx="23622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E-ship &amp; Innovation</a:t>
              </a:r>
              <a:endParaRPr lang="en-US" sz="2000" b="1" dirty="0"/>
            </a:p>
          </p:txBody>
        </p:sp>
      </p:grpSp>
      <p:sp>
        <p:nvSpPr>
          <p:cNvPr id="8" name="Oval 7"/>
          <p:cNvSpPr/>
          <p:nvPr/>
        </p:nvSpPr>
        <p:spPr>
          <a:xfrm>
            <a:off x="2971800" y="2095500"/>
            <a:ext cx="2819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Collaborative Leadership</a:t>
            </a:r>
            <a:endParaRPr lang="en-US" sz="2000" b="1" dirty="0">
              <a:solidFill>
                <a:srgbClr val="FFFF00"/>
              </a:solidFill>
            </a:endParaRPr>
          </a:p>
        </p:txBody>
      </p:sp>
      <p:pic>
        <p:nvPicPr>
          <p:cNvPr id="12"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581400"/>
          </a:xfrm>
        </p:spPr>
        <p:txBody>
          <a:bodyPr anchor="ctr">
            <a:normAutofit/>
          </a:bodyPr>
          <a:lstStyle/>
          <a:p>
            <a:pPr marL="0" indent="-571500" algn="ctr">
              <a:spcBef>
                <a:spcPts val="0"/>
              </a:spcBef>
              <a:buSzPct val="100000"/>
              <a:buNone/>
            </a:pPr>
            <a:r>
              <a:rPr lang="en-US" sz="4800" b="1" dirty="0" smtClean="0">
                <a:ln w="6350">
                  <a:noFill/>
                </a:ln>
                <a:solidFill>
                  <a:schemeClr val="accent2">
                    <a:lumMod val="50000"/>
                  </a:schemeClr>
                </a:solidFill>
                <a:ea typeface="+mj-ea"/>
                <a:cs typeface="+mj-cs"/>
              </a:rPr>
              <a:t>VI. The critical role</a:t>
            </a:r>
          </a:p>
          <a:p>
            <a:pPr marL="0" indent="-571500" algn="ctr">
              <a:spcBef>
                <a:spcPts val="0"/>
              </a:spcBef>
              <a:buSzPct val="100000"/>
              <a:buNone/>
            </a:pPr>
            <a:r>
              <a:rPr lang="en-US" sz="4800" b="1" dirty="0" smtClean="0">
                <a:ln w="6350">
                  <a:noFill/>
                </a:ln>
                <a:solidFill>
                  <a:schemeClr val="accent2">
                    <a:lumMod val="50000"/>
                  </a:schemeClr>
                </a:solidFill>
                <a:ea typeface="+mj-ea"/>
                <a:cs typeface="+mj-cs"/>
              </a:rPr>
              <a:t>of rural health care</a:t>
            </a:r>
            <a:endParaRPr lang="en-US" sz="6500" b="1" dirty="0" smtClean="0">
              <a:ln w="6350">
                <a:noFill/>
              </a:ln>
              <a:solidFill>
                <a:schemeClr val="accent2">
                  <a:lumMod val="50000"/>
                </a:schemeClr>
              </a:solidFill>
              <a:ea typeface="+mj-ea"/>
              <a:cs typeface="+mj-cs"/>
            </a:endParaRP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3581400"/>
          </a:xfrm>
        </p:spPr>
        <p:txBody>
          <a:bodyPr anchor="ctr">
            <a:normAutofit/>
          </a:bodyPr>
          <a:lstStyle/>
          <a:p>
            <a:pPr marL="0" indent="-571500" algn="ctr">
              <a:spcAft>
                <a:spcPts val="1200"/>
              </a:spcAft>
              <a:buSzPct val="100000"/>
              <a:buNone/>
            </a:pPr>
            <a:r>
              <a:rPr lang="en-US" sz="4800" b="1" dirty="0" smtClean="0">
                <a:ln w="6350">
                  <a:noFill/>
                </a:ln>
                <a:solidFill>
                  <a:schemeClr val="accent2">
                    <a:lumMod val="50000"/>
                  </a:schemeClr>
                </a:solidFill>
                <a:ea typeface="+mj-ea"/>
                <a:cs typeface="+mj-cs"/>
              </a:rPr>
              <a:t>VII. </a:t>
            </a:r>
            <a:r>
              <a:rPr lang="en-US" sz="4800" b="1" smtClean="0">
                <a:ln w="6350">
                  <a:noFill/>
                </a:ln>
                <a:solidFill>
                  <a:schemeClr val="accent2">
                    <a:lumMod val="50000"/>
                  </a:schemeClr>
                </a:solidFill>
                <a:ea typeface="+mj-ea"/>
                <a:cs typeface="+mj-cs"/>
              </a:rPr>
              <a:t>Final reflections</a:t>
            </a:r>
            <a:endParaRPr lang="en-US" sz="6500" b="1" dirty="0" smtClean="0">
              <a:ln w="6350">
                <a:noFill/>
              </a:ln>
              <a:solidFill>
                <a:schemeClr val="accent2">
                  <a:lumMod val="50000"/>
                </a:schemeClr>
              </a:solidFill>
              <a:ea typeface="+mj-ea"/>
              <a:cs typeface="+mj-cs"/>
            </a:endParaRPr>
          </a:p>
        </p:txBody>
      </p:sp>
      <p:pic>
        <p:nvPicPr>
          <p:cNvPr id="4"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990600"/>
            <a:ext cx="9144000" cy="5334000"/>
          </a:xfrm>
        </p:spPr>
        <p:txBody>
          <a:bodyPr>
            <a:normAutofit/>
          </a:bodyPr>
          <a:lstStyle/>
          <a:p>
            <a:r>
              <a:rPr lang="en-US" sz="4000" dirty="0" smtClean="0"/>
              <a:t>“What lies behind us,</a:t>
            </a:r>
          </a:p>
          <a:p>
            <a:r>
              <a:rPr lang="en-US" sz="4000" dirty="0" smtClean="0"/>
              <a:t> and what lies before us </a:t>
            </a:r>
          </a:p>
          <a:p>
            <a:r>
              <a:rPr lang="en-US" sz="4000" dirty="0" smtClean="0"/>
              <a:t>are tiny matters </a:t>
            </a:r>
          </a:p>
          <a:p>
            <a:r>
              <a:rPr lang="en-US" sz="4000" dirty="0" smtClean="0"/>
              <a:t>compared to what lies within us.”</a:t>
            </a:r>
          </a:p>
          <a:p>
            <a:endParaRPr lang="en-US" dirty="0" smtClean="0"/>
          </a:p>
          <a:p>
            <a:endParaRPr lang="en-US" dirty="0" smtClean="0"/>
          </a:p>
          <a:p>
            <a:endParaRPr lang="en-US" dirty="0" smtClean="0"/>
          </a:p>
          <a:p>
            <a:pPr algn="r"/>
            <a:r>
              <a:rPr lang="en-US" dirty="0" smtClean="0"/>
              <a:t>--Ralph Waldo Emerson</a:t>
            </a:r>
            <a:endParaRPr lang="en-US" dirty="0"/>
          </a:p>
        </p:txBody>
      </p:sp>
      <p:pic>
        <p:nvPicPr>
          <p:cNvPr id="3" name="Picture 3" descr="C:\Documents and Settings\baloghn\Desktop\ruprilogo_final_nowords.eps"/>
          <p:cNvPicPr>
            <a:picLocks noChangeAspect="1" noChangeArrowheads="1"/>
          </p:cNvPicPr>
          <p:nvPr/>
        </p:nvPicPr>
        <p:blipFill>
          <a:blip r:embed="rId2"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uprilogo_final.jpg"/>
          <p:cNvPicPr>
            <a:picLocks noChangeAspect="1"/>
          </p:cNvPicPr>
          <p:nvPr/>
        </p:nvPicPr>
        <p:blipFill>
          <a:blip r:embed="rId3" cstate="print"/>
          <a:stretch>
            <a:fillRect/>
          </a:stretch>
        </p:blipFill>
        <p:spPr>
          <a:xfrm>
            <a:off x="3200400" y="1905000"/>
            <a:ext cx="2286000" cy="959842"/>
          </a:xfrm>
          <a:prstGeom prst="rect">
            <a:avLst/>
          </a:prstGeom>
        </p:spPr>
      </p:pic>
      <p:sp>
        <p:nvSpPr>
          <p:cNvPr id="4" name="Rectangle 3"/>
          <p:cNvSpPr/>
          <p:nvPr/>
        </p:nvSpPr>
        <p:spPr>
          <a:xfrm>
            <a:off x="2057400" y="3276600"/>
            <a:ext cx="4572000" cy="2585323"/>
          </a:xfrm>
          <a:prstGeom prst="rect">
            <a:avLst/>
          </a:prstGeom>
        </p:spPr>
        <p:txBody>
          <a:bodyPr>
            <a:spAutoFit/>
          </a:bodyPr>
          <a:lstStyle/>
          <a:p>
            <a:pPr marL="681228" indent="-571500" algn="ctr">
              <a:spcBef>
                <a:spcPts val="0"/>
              </a:spcBef>
              <a:buNone/>
            </a:pPr>
            <a:r>
              <a:rPr lang="en-US" b="1" dirty="0" smtClean="0"/>
              <a:t>Charles W. Fluharty</a:t>
            </a:r>
          </a:p>
          <a:p>
            <a:pPr marL="681228" indent="-571500" algn="ctr">
              <a:spcBef>
                <a:spcPts val="0"/>
              </a:spcBef>
              <a:buNone/>
            </a:pPr>
            <a:r>
              <a:rPr lang="en-US" dirty="0" smtClean="0">
                <a:hlinkClick r:id="rId4"/>
              </a:rPr>
              <a:t>cfluharty@rupri.org</a:t>
            </a:r>
            <a:r>
              <a:rPr lang="en-US" dirty="0" smtClean="0"/>
              <a:t> </a:t>
            </a:r>
          </a:p>
          <a:p>
            <a:pPr marL="681228" indent="-571500" algn="ctr">
              <a:spcBef>
                <a:spcPts val="0"/>
              </a:spcBef>
              <a:buNone/>
            </a:pPr>
            <a:r>
              <a:rPr lang="en-US" dirty="0" smtClean="0"/>
              <a:t>President and CEO</a:t>
            </a:r>
          </a:p>
          <a:p>
            <a:pPr marL="681228" indent="-571500" algn="ctr">
              <a:spcBef>
                <a:spcPts val="0"/>
              </a:spcBef>
              <a:buNone/>
            </a:pPr>
            <a:r>
              <a:rPr lang="en-US" dirty="0" smtClean="0"/>
              <a:t>Rural Policy Research Institute</a:t>
            </a:r>
          </a:p>
          <a:p>
            <a:pPr marL="681228" indent="-571500" algn="ctr">
              <a:spcBef>
                <a:spcPts val="0"/>
              </a:spcBef>
              <a:buNone/>
            </a:pPr>
            <a:r>
              <a:rPr lang="en-US" dirty="0" smtClean="0"/>
              <a:t>214 Middlebush Hall</a:t>
            </a:r>
          </a:p>
          <a:p>
            <a:pPr marL="681228" indent="-571500" algn="ctr">
              <a:spcBef>
                <a:spcPts val="0"/>
              </a:spcBef>
              <a:buNone/>
            </a:pPr>
            <a:r>
              <a:rPr lang="en-US" dirty="0" smtClean="0"/>
              <a:t>University of Missouri</a:t>
            </a:r>
          </a:p>
          <a:p>
            <a:pPr marL="681228" indent="-571500" algn="ctr">
              <a:spcBef>
                <a:spcPts val="0"/>
              </a:spcBef>
              <a:buNone/>
            </a:pPr>
            <a:r>
              <a:rPr lang="en-US" dirty="0" smtClean="0"/>
              <a:t>Columbia, MO  65211</a:t>
            </a:r>
          </a:p>
          <a:p>
            <a:pPr marL="681228" indent="-571500" algn="ctr">
              <a:spcBef>
                <a:spcPts val="0"/>
              </a:spcBef>
              <a:buNone/>
            </a:pPr>
            <a:r>
              <a:rPr lang="en-US" dirty="0" smtClean="0"/>
              <a:t>(573) 882-0316</a:t>
            </a:r>
          </a:p>
          <a:p>
            <a:pPr marL="681228" indent="-571500" algn="ctr">
              <a:spcBef>
                <a:spcPts val="0"/>
              </a:spcBef>
              <a:buNone/>
            </a:pPr>
            <a:r>
              <a:rPr lang="en-US" dirty="0" smtClean="0">
                <a:hlinkClick r:id="rId5"/>
              </a:rPr>
              <a:t>http://www.rupri.org/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50000"/>
                  </a:schemeClr>
                </a:solidFill>
                <a:effectLst/>
                <a:latin typeface="+mn-lt"/>
                <a:cs typeface="Times New Roman" pitchFamily="18" charset="0"/>
              </a:rPr>
              <a:t>Nonmetropolitan America Includes Urban Centers </a:t>
            </a:r>
            <a:endParaRPr lang="en-US" dirty="0">
              <a:solidFill>
                <a:schemeClr val="accent2">
                  <a:lumMod val="50000"/>
                </a:schemeClr>
              </a:solidFill>
              <a:effectLst/>
              <a:latin typeface="+mn-lt"/>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cs typeface="Times New Roman" pitchFamily="18" charset="0"/>
              </a:rPr>
              <a:t>60% of nonmetropolitan residents live in micropolitan areas, which include a regional center of 10,000 to 49,999 people.</a:t>
            </a:r>
          </a:p>
          <a:p>
            <a:pPr>
              <a:buNone/>
            </a:pPr>
            <a:endParaRPr lang="en-US" sz="2400" dirty="0" smtClean="0">
              <a:cs typeface="Times New Roman" pitchFamily="18" charset="0"/>
            </a:endParaRPr>
          </a:p>
          <a:p>
            <a:pPr>
              <a:buFont typeface="Wingdings" pitchFamily="2" charset="2"/>
              <a:buChar char="§"/>
            </a:pPr>
            <a:r>
              <a:rPr lang="en-US" sz="2400" dirty="0" smtClean="0">
                <a:cs typeface="Times New Roman" pitchFamily="18" charset="0"/>
              </a:rPr>
              <a:t>These areas are logical hubs for the emergence of national regional innovation strategies, encompassing workforce, eco-system, health and human services, and retail service infrastructures. </a:t>
            </a:r>
          </a:p>
        </p:txBody>
      </p:sp>
      <p:pic>
        <p:nvPicPr>
          <p:cNvPr id="5"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b="1" dirty="0" smtClean="0">
                <a:solidFill>
                  <a:schemeClr val="accent2">
                    <a:lumMod val="75000"/>
                  </a:schemeClr>
                </a:solidFill>
                <a:effectLst/>
                <a:latin typeface="Times New Roman" pitchFamily="18" charset="0"/>
                <a:cs typeface="Times New Roman" pitchFamily="18" charset="0"/>
              </a:rPr>
              <a:t>Where are all the rural people?</a:t>
            </a:r>
            <a:endParaRPr lang="en-US" sz="2800" b="1" dirty="0">
              <a:solidFill>
                <a:schemeClr val="accent2">
                  <a:lumMod val="75000"/>
                </a:schemeClr>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229600" cy="4525963"/>
          </a:xfrm>
        </p:spPr>
        <p:txBody>
          <a:bodyPr>
            <a:noAutofit/>
          </a:bodyPr>
          <a:lstStyle/>
          <a:p>
            <a:pPr>
              <a:buFont typeface="Wingdings" pitchFamily="2" charset="2"/>
              <a:buChar char="§"/>
            </a:pPr>
            <a:r>
              <a:rPr lang="en-US" sz="2000" dirty="0" smtClean="0">
                <a:latin typeface="Times New Roman" pitchFamily="18" charset="0"/>
                <a:cs typeface="Times New Roman" pitchFamily="18" charset="0"/>
              </a:rPr>
              <a:t>5 states account for 25 percent of all rural people</a:t>
            </a:r>
          </a:p>
          <a:p>
            <a:pPr lvl="1">
              <a:buFont typeface="Courier New" pitchFamily="49" charset="0"/>
              <a:buChar char="o"/>
            </a:pPr>
            <a:r>
              <a:rPr lang="en-US" sz="2000" dirty="0" smtClean="0">
                <a:latin typeface="Times New Roman" pitchFamily="18" charset="0"/>
                <a:cs typeface="Times New Roman" pitchFamily="18" charset="0"/>
              </a:rPr>
              <a:t>Texas (3.6m)</a:t>
            </a:r>
          </a:p>
          <a:p>
            <a:pPr lvl="1">
              <a:buFont typeface="Courier New" pitchFamily="49" charset="0"/>
              <a:buChar char="o"/>
            </a:pPr>
            <a:r>
              <a:rPr lang="en-US" sz="2000" dirty="0" smtClean="0">
                <a:latin typeface="Times New Roman" pitchFamily="18" charset="0"/>
                <a:cs typeface="Times New Roman" pitchFamily="18" charset="0"/>
              </a:rPr>
              <a:t>North Carolina (3.2m)</a:t>
            </a:r>
          </a:p>
          <a:p>
            <a:pPr lvl="1">
              <a:buFont typeface="Courier New" pitchFamily="49" charset="0"/>
              <a:buChar char="o"/>
            </a:pPr>
            <a:r>
              <a:rPr lang="en-US" sz="2000" dirty="0" smtClean="0">
                <a:latin typeface="Times New Roman" pitchFamily="18" charset="0"/>
                <a:cs typeface="Times New Roman" pitchFamily="18" charset="0"/>
              </a:rPr>
              <a:t>Pennsylvania (2.8m)</a:t>
            </a:r>
          </a:p>
          <a:p>
            <a:pPr lvl="1">
              <a:buFont typeface="Courier New" pitchFamily="49" charset="0"/>
              <a:buChar char="o"/>
            </a:pPr>
            <a:r>
              <a:rPr lang="en-US" sz="2000" dirty="0" smtClean="0">
                <a:latin typeface="Times New Roman" pitchFamily="18" charset="0"/>
                <a:cs typeface="Times New Roman" pitchFamily="18" charset="0"/>
              </a:rPr>
              <a:t>Ohio (2.6m)</a:t>
            </a:r>
          </a:p>
          <a:p>
            <a:pPr lvl="1">
              <a:buFont typeface="Courier New" pitchFamily="49" charset="0"/>
              <a:buChar char="o"/>
            </a:pPr>
            <a:r>
              <a:rPr lang="en-US" sz="2000" dirty="0" smtClean="0">
                <a:latin typeface="Times New Roman" pitchFamily="18" charset="0"/>
                <a:cs typeface="Times New Roman" pitchFamily="18" charset="0"/>
              </a:rPr>
              <a:t>Michigan (2.5m)</a:t>
            </a:r>
          </a:p>
          <a:p>
            <a:pPr lvl="1">
              <a:buFont typeface="Courier New" pitchFamily="49" charset="0"/>
              <a:buChar char="o"/>
            </a:pPr>
            <a:endParaRPr lang="en-US" sz="2000" dirty="0" smtClean="0">
              <a:latin typeface="Times New Roman" pitchFamily="18" charset="0"/>
              <a:cs typeface="Times New Roman" pitchFamily="18" charset="0"/>
            </a:endParaRPr>
          </a:p>
          <a:p>
            <a:pPr>
              <a:buFont typeface="Wingdings" pitchFamily="2" charset="2"/>
              <a:buChar char="§"/>
            </a:pPr>
            <a:r>
              <a:rPr lang="en-US" sz="2000" dirty="0" smtClean="0">
                <a:latin typeface="Times New Roman" pitchFamily="18" charset="0"/>
                <a:cs typeface="Times New Roman" pitchFamily="18" charset="0"/>
              </a:rPr>
              <a:t>The “most rural” states only account for only 6.7% of rural population</a:t>
            </a:r>
          </a:p>
          <a:p>
            <a:pPr lvl="1">
              <a:buFont typeface="Courier New" pitchFamily="49" charset="0"/>
              <a:buChar char="o"/>
            </a:pPr>
            <a:r>
              <a:rPr lang="en-US" sz="2000" dirty="0" smtClean="0">
                <a:latin typeface="Times New Roman" pitchFamily="18" charset="0"/>
                <a:cs typeface="Times New Roman" pitchFamily="18" charset="0"/>
              </a:rPr>
              <a:t>Vermont (61.8% rural)</a:t>
            </a:r>
          </a:p>
          <a:p>
            <a:pPr lvl="1">
              <a:buFont typeface="Courier New" pitchFamily="49" charset="0"/>
              <a:buChar char="o"/>
            </a:pPr>
            <a:r>
              <a:rPr lang="en-US" sz="2000" dirty="0" smtClean="0">
                <a:latin typeface="Times New Roman" pitchFamily="18" charset="0"/>
                <a:cs typeface="Times New Roman" pitchFamily="18" charset="0"/>
              </a:rPr>
              <a:t>Maine (59.8% rural)</a:t>
            </a:r>
          </a:p>
          <a:p>
            <a:pPr lvl="1">
              <a:buFont typeface="Courier New" pitchFamily="49" charset="0"/>
              <a:buChar char="o"/>
            </a:pPr>
            <a:r>
              <a:rPr lang="en-US" sz="2000" dirty="0" smtClean="0">
                <a:latin typeface="Times New Roman" pitchFamily="18" charset="0"/>
                <a:cs typeface="Times New Roman" pitchFamily="18" charset="0"/>
              </a:rPr>
              <a:t>West Virginia (53.9% rural)</a:t>
            </a:r>
          </a:p>
          <a:p>
            <a:pPr lvl="1">
              <a:buFont typeface="Courier New" pitchFamily="49" charset="0"/>
              <a:buChar char="o"/>
            </a:pPr>
            <a:r>
              <a:rPr lang="en-US" sz="2000" dirty="0" smtClean="0">
                <a:latin typeface="Times New Roman" pitchFamily="18" charset="0"/>
                <a:cs typeface="Times New Roman" pitchFamily="18" charset="0"/>
              </a:rPr>
              <a:t>Mississippi (51.2% rural) 	</a:t>
            </a:r>
          </a:p>
          <a:p>
            <a:pPr lvl="1">
              <a:buFont typeface="Courier New" pitchFamily="49" charset="0"/>
              <a:buChar char="o"/>
            </a:pPr>
            <a:r>
              <a:rPr lang="en-US" sz="2000" dirty="0" smtClean="0">
                <a:latin typeface="Times New Roman" pitchFamily="18" charset="0"/>
                <a:cs typeface="Times New Roman" pitchFamily="18" charset="0"/>
              </a:rPr>
              <a:t>South Dakota (48.1% rural)</a:t>
            </a:r>
          </a:p>
          <a:p>
            <a:pPr lvl="1">
              <a:buFont typeface="Courier New" pitchFamily="49" charset="0"/>
              <a:buChar char="o"/>
            </a:pPr>
            <a:endParaRPr lang="en-US" sz="1800" dirty="0">
              <a:latin typeface="Times New Roman" pitchFamily="18" charset="0"/>
              <a:cs typeface="Times New Roman" pitchFamily="18" charset="0"/>
            </a:endParaRPr>
          </a:p>
        </p:txBody>
      </p:sp>
      <p:pic>
        <p:nvPicPr>
          <p:cNvPr id="4" name="Picture 3" descr="ruprilogo_final_nowords.jpg"/>
          <p:cNvPicPr>
            <a:picLocks noChangeAspect="1"/>
          </p:cNvPicPr>
          <p:nvPr/>
        </p:nvPicPr>
        <p:blipFill>
          <a:blip r:embed="rId3" cstate="print"/>
          <a:stretch>
            <a:fillRect/>
          </a:stretch>
        </p:blipFill>
        <p:spPr>
          <a:xfrm>
            <a:off x="8153400" y="6400800"/>
            <a:ext cx="914400" cy="383937"/>
          </a:xfrm>
          <a:prstGeom prst="rect">
            <a:avLst/>
          </a:prstGeom>
        </p:spPr>
      </p:pic>
      <p:grpSp>
        <p:nvGrpSpPr>
          <p:cNvPr id="5" name="Group 5"/>
          <p:cNvGrpSpPr/>
          <p:nvPr/>
        </p:nvGrpSpPr>
        <p:grpSpPr>
          <a:xfrm>
            <a:off x="5676900" y="1447800"/>
            <a:ext cx="2895600" cy="1981200"/>
            <a:chOff x="1447800" y="1447800"/>
            <a:chExt cx="6400800" cy="4114800"/>
          </a:xfrm>
        </p:grpSpPr>
        <p:sp>
          <p:nvSpPr>
            <p:cNvPr id="7" name="Freeform 5"/>
            <p:cNvSpPr>
              <a:spLocks/>
            </p:cNvSpPr>
            <p:nvPr/>
          </p:nvSpPr>
          <p:spPr bwMode="auto">
            <a:xfrm>
              <a:off x="7377113" y="1447800"/>
              <a:ext cx="471487" cy="763588"/>
            </a:xfrm>
            <a:custGeom>
              <a:avLst/>
              <a:gdLst>
                <a:gd name="T0" fmla="*/ 110014 w 210"/>
                <a:gd name="T1" fmla="*/ 23788 h 321"/>
                <a:gd name="T2" fmla="*/ 40413 w 210"/>
                <a:gd name="T3" fmla="*/ 164136 h 321"/>
                <a:gd name="T4" fmla="*/ 74091 w 210"/>
                <a:gd name="T5" fmla="*/ 216469 h 321"/>
                <a:gd name="T6" fmla="*/ 40413 w 210"/>
                <a:gd name="T7" fmla="*/ 280696 h 321"/>
                <a:gd name="T8" fmla="*/ 60620 w 210"/>
                <a:gd name="T9" fmla="*/ 302105 h 321"/>
                <a:gd name="T10" fmla="*/ 47149 w 210"/>
                <a:gd name="T11" fmla="*/ 344923 h 321"/>
                <a:gd name="T12" fmla="*/ 47149 w 210"/>
                <a:gd name="T13" fmla="*/ 416286 h 321"/>
                <a:gd name="T14" fmla="*/ 0 w 210"/>
                <a:gd name="T15" fmla="*/ 442453 h 321"/>
                <a:gd name="T16" fmla="*/ 17961 w 210"/>
                <a:gd name="T17" fmla="*/ 463862 h 321"/>
                <a:gd name="T18" fmla="*/ 116749 w 210"/>
                <a:gd name="T19" fmla="*/ 730285 h 321"/>
                <a:gd name="T20" fmla="*/ 195330 w 210"/>
                <a:gd name="T21" fmla="*/ 763588 h 321"/>
                <a:gd name="T22" fmla="*/ 190840 w 210"/>
                <a:gd name="T23" fmla="*/ 708876 h 321"/>
                <a:gd name="T24" fmla="*/ 229008 w 210"/>
                <a:gd name="T25" fmla="*/ 666058 h 321"/>
                <a:gd name="T26" fmla="*/ 215537 w 210"/>
                <a:gd name="T27" fmla="*/ 620861 h 321"/>
                <a:gd name="T28" fmla="*/ 312080 w 210"/>
                <a:gd name="T29" fmla="*/ 566149 h 321"/>
                <a:gd name="T30" fmla="*/ 316570 w 210"/>
                <a:gd name="T31" fmla="*/ 492407 h 321"/>
                <a:gd name="T32" fmla="*/ 372699 w 210"/>
                <a:gd name="T33" fmla="*/ 487650 h 321"/>
                <a:gd name="T34" fmla="*/ 417603 w 210"/>
                <a:gd name="T35" fmla="*/ 430559 h 321"/>
                <a:gd name="T36" fmla="*/ 471487 w 210"/>
                <a:gd name="T37" fmla="*/ 392499 h 321"/>
                <a:gd name="T38" fmla="*/ 471487 w 210"/>
                <a:gd name="T39" fmla="*/ 344923 h 321"/>
                <a:gd name="T40" fmla="*/ 397396 w 210"/>
                <a:gd name="T41" fmla="*/ 330650 h 321"/>
                <a:gd name="T42" fmla="*/ 383925 w 210"/>
                <a:gd name="T43" fmla="*/ 278317 h 321"/>
                <a:gd name="T44" fmla="*/ 309834 w 210"/>
                <a:gd name="T45" fmla="*/ 271181 h 321"/>
                <a:gd name="T46" fmla="*/ 249215 w 210"/>
                <a:gd name="T47" fmla="*/ 45197 h 321"/>
                <a:gd name="T48" fmla="*/ 222272 w 210"/>
                <a:gd name="T49" fmla="*/ 0 h 321"/>
                <a:gd name="T50" fmla="*/ 148182 w 210"/>
                <a:gd name="T51" fmla="*/ 19030 h 321"/>
                <a:gd name="T52" fmla="*/ 134711 w 210"/>
                <a:gd name="T53" fmla="*/ 40439 h 321"/>
                <a:gd name="T54" fmla="*/ 110014 w 210"/>
                <a:gd name="T55" fmla="*/ 23788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chemeClr val="bg1"/>
            </a:solidFill>
            <a:ln w="12700">
              <a:solidFill>
                <a:srgbClr val="000000"/>
              </a:solidFill>
              <a:round/>
              <a:headEnd/>
              <a:tailEnd/>
            </a:ln>
          </p:spPr>
          <p:txBody>
            <a:bodyPr/>
            <a:lstStyle/>
            <a:p>
              <a:endParaRPr lang="en-US"/>
            </a:p>
          </p:txBody>
        </p:sp>
        <p:sp>
          <p:nvSpPr>
            <p:cNvPr id="8" name="Freeform 6"/>
            <p:cNvSpPr>
              <a:spLocks/>
            </p:cNvSpPr>
            <p:nvPr/>
          </p:nvSpPr>
          <p:spPr bwMode="auto">
            <a:xfrm>
              <a:off x="6675438" y="2955925"/>
              <a:ext cx="604837" cy="265113"/>
            </a:xfrm>
            <a:custGeom>
              <a:avLst/>
              <a:gdLst>
                <a:gd name="T0" fmla="*/ 0 w 270"/>
                <a:gd name="T1" fmla="*/ 90759 h 111"/>
                <a:gd name="T2" fmla="*/ 450267 w 270"/>
                <a:gd name="T3" fmla="*/ 0 h 111"/>
                <a:gd name="T4" fmla="*/ 524192 w 270"/>
                <a:gd name="T5" fmla="*/ 181519 h 111"/>
                <a:gd name="T6" fmla="*/ 602597 w 270"/>
                <a:gd name="T7" fmla="*/ 162412 h 111"/>
                <a:gd name="T8" fmla="*/ 604837 w 270"/>
                <a:gd name="T9" fmla="*/ 253171 h 111"/>
                <a:gd name="T10" fmla="*/ 542113 w 270"/>
                <a:gd name="T11" fmla="*/ 265113 h 111"/>
                <a:gd name="T12" fmla="*/ 486110 w 270"/>
                <a:gd name="T13" fmla="*/ 205403 h 111"/>
                <a:gd name="T14" fmla="*/ 450267 w 270"/>
                <a:gd name="T15" fmla="*/ 133751 h 111"/>
                <a:gd name="T16" fmla="*/ 443547 w 270"/>
                <a:gd name="T17" fmla="*/ 33438 h 111"/>
                <a:gd name="T18" fmla="*/ 416665 w 270"/>
                <a:gd name="T19" fmla="*/ 83594 h 111"/>
                <a:gd name="T20" fmla="*/ 448027 w 270"/>
                <a:gd name="T21" fmla="*/ 234064 h 111"/>
                <a:gd name="T22" fmla="*/ 315859 w 270"/>
                <a:gd name="T23" fmla="*/ 255559 h 111"/>
                <a:gd name="T24" fmla="*/ 311379 w 270"/>
                <a:gd name="T25" fmla="*/ 145693 h 111"/>
                <a:gd name="T26" fmla="*/ 230734 w 270"/>
                <a:gd name="T27" fmla="*/ 97925 h 111"/>
                <a:gd name="T28" fmla="*/ 161290 w 270"/>
                <a:gd name="T29" fmla="*/ 85983 h 111"/>
                <a:gd name="T30" fmla="*/ 17921 w 270"/>
                <a:gd name="T31" fmla="*/ 162412 h 111"/>
                <a:gd name="T32" fmla="*/ 0 w 270"/>
                <a:gd name="T33" fmla="*/ 9075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chemeClr val="bg1"/>
            </a:solidFill>
            <a:ln w="12700">
              <a:solidFill>
                <a:srgbClr val="000000"/>
              </a:solidFill>
              <a:round/>
              <a:headEnd/>
              <a:tailEnd/>
            </a:ln>
          </p:spPr>
          <p:txBody>
            <a:bodyPr/>
            <a:lstStyle/>
            <a:p>
              <a:endParaRPr lang="en-US"/>
            </a:p>
          </p:txBody>
        </p:sp>
        <p:sp>
          <p:nvSpPr>
            <p:cNvPr id="9" name="Freeform 7"/>
            <p:cNvSpPr>
              <a:spLocks/>
            </p:cNvSpPr>
            <p:nvPr/>
          </p:nvSpPr>
          <p:spPr bwMode="auto">
            <a:xfrm>
              <a:off x="1717675" y="1506538"/>
              <a:ext cx="798513" cy="619125"/>
            </a:xfrm>
            <a:custGeom>
              <a:avLst/>
              <a:gdLst>
                <a:gd name="T0" fmla="*/ 201871 w 356"/>
                <a:gd name="T1" fmla="*/ 0 h 261"/>
                <a:gd name="T2" fmla="*/ 365611 w 356"/>
                <a:gd name="T3" fmla="*/ 47443 h 261"/>
                <a:gd name="T4" fmla="*/ 491220 w 356"/>
                <a:gd name="T5" fmla="*/ 78280 h 261"/>
                <a:gd name="T6" fmla="*/ 551781 w 356"/>
                <a:gd name="T7" fmla="*/ 92513 h 261"/>
                <a:gd name="T8" fmla="*/ 614586 w 356"/>
                <a:gd name="T9" fmla="*/ 102001 h 261"/>
                <a:gd name="T10" fmla="*/ 697577 w 356"/>
                <a:gd name="T11" fmla="*/ 118606 h 261"/>
                <a:gd name="T12" fmla="*/ 798513 w 356"/>
                <a:gd name="T13" fmla="*/ 137583 h 261"/>
                <a:gd name="T14" fmla="*/ 733466 w 356"/>
                <a:gd name="T15" fmla="*/ 619125 h 261"/>
                <a:gd name="T16" fmla="*/ 423930 w 356"/>
                <a:gd name="T17" fmla="*/ 550333 h 261"/>
                <a:gd name="T18" fmla="*/ 381312 w 356"/>
                <a:gd name="T19" fmla="*/ 581171 h 261"/>
                <a:gd name="T20" fmla="*/ 325237 w 356"/>
                <a:gd name="T21" fmla="*/ 533728 h 261"/>
                <a:gd name="T22" fmla="*/ 275891 w 356"/>
                <a:gd name="T23" fmla="*/ 581171 h 261"/>
                <a:gd name="T24" fmla="*/ 231030 w 356"/>
                <a:gd name="T25" fmla="*/ 540845 h 261"/>
                <a:gd name="T26" fmla="*/ 103179 w 356"/>
                <a:gd name="T27" fmla="*/ 533728 h 261"/>
                <a:gd name="T28" fmla="*/ 121123 w 356"/>
                <a:gd name="T29" fmla="*/ 455448 h 261"/>
                <a:gd name="T30" fmla="*/ 29159 w 356"/>
                <a:gd name="T31" fmla="*/ 448332 h 261"/>
                <a:gd name="T32" fmla="*/ 20187 w 356"/>
                <a:gd name="T33" fmla="*/ 403261 h 261"/>
                <a:gd name="T34" fmla="*/ 38131 w 356"/>
                <a:gd name="T35" fmla="*/ 355819 h 261"/>
                <a:gd name="T36" fmla="*/ 15701 w 356"/>
                <a:gd name="T37" fmla="*/ 313121 h 261"/>
                <a:gd name="T38" fmla="*/ 17944 w 356"/>
                <a:gd name="T39" fmla="*/ 192142 h 261"/>
                <a:gd name="T40" fmla="*/ 0 w 356"/>
                <a:gd name="T41" fmla="*/ 99629 h 261"/>
                <a:gd name="T42" fmla="*/ 11215 w 356"/>
                <a:gd name="T43" fmla="*/ 64047 h 261"/>
                <a:gd name="T44" fmla="*/ 51589 w 356"/>
                <a:gd name="T45" fmla="*/ 78280 h 261"/>
                <a:gd name="T46" fmla="*/ 94207 w 356"/>
                <a:gd name="T47" fmla="*/ 132839 h 261"/>
                <a:gd name="T48" fmla="*/ 172712 w 356"/>
                <a:gd name="T49" fmla="*/ 144700 h 261"/>
                <a:gd name="T50" fmla="*/ 192899 w 356"/>
                <a:gd name="T51" fmla="*/ 189770 h 261"/>
                <a:gd name="T52" fmla="*/ 154768 w 356"/>
                <a:gd name="T53" fmla="*/ 189770 h 261"/>
                <a:gd name="T54" fmla="*/ 150282 w 356"/>
                <a:gd name="T55" fmla="*/ 227724 h 261"/>
                <a:gd name="T56" fmla="*/ 172712 w 356"/>
                <a:gd name="T57" fmla="*/ 232468 h 261"/>
                <a:gd name="T58" fmla="*/ 181684 w 356"/>
                <a:gd name="T59" fmla="*/ 270422 h 261"/>
                <a:gd name="T60" fmla="*/ 134581 w 356"/>
                <a:gd name="T61" fmla="*/ 298888 h 261"/>
                <a:gd name="T62" fmla="*/ 134581 w 356"/>
                <a:gd name="T63" fmla="*/ 324981 h 261"/>
                <a:gd name="T64" fmla="*/ 188413 w 356"/>
                <a:gd name="T65" fmla="*/ 324981 h 261"/>
                <a:gd name="T66" fmla="*/ 201871 w 356"/>
                <a:gd name="T67" fmla="*/ 258562 h 261"/>
                <a:gd name="T68" fmla="*/ 242246 w 356"/>
                <a:gd name="T69" fmla="*/ 218236 h 261"/>
                <a:gd name="T70" fmla="*/ 192899 w 356"/>
                <a:gd name="T71" fmla="*/ 113862 h 261"/>
                <a:gd name="T72" fmla="*/ 224301 w 356"/>
                <a:gd name="T73" fmla="*/ 80652 h 261"/>
                <a:gd name="T74" fmla="*/ 201871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chemeClr val="bg1"/>
            </a:solidFill>
            <a:ln w="12700">
              <a:solidFill>
                <a:srgbClr val="000000"/>
              </a:solidFill>
              <a:round/>
              <a:headEnd/>
              <a:tailEnd/>
            </a:ln>
          </p:spPr>
          <p:txBody>
            <a:bodyPr/>
            <a:lstStyle/>
            <a:p>
              <a:endParaRPr lang="en-US"/>
            </a:p>
          </p:txBody>
        </p:sp>
        <p:sp>
          <p:nvSpPr>
            <p:cNvPr id="10" name="Freeform 8"/>
            <p:cNvSpPr>
              <a:spLocks/>
            </p:cNvSpPr>
            <p:nvPr/>
          </p:nvSpPr>
          <p:spPr bwMode="auto">
            <a:xfrm>
              <a:off x="1530350" y="1954213"/>
              <a:ext cx="993775" cy="806450"/>
            </a:xfrm>
            <a:custGeom>
              <a:avLst/>
              <a:gdLst>
                <a:gd name="T0" fmla="*/ 217109 w 444"/>
                <a:gd name="T1" fmla="*/ 0 h 339"/>
                <a:gd name="T2" fmla="*/ 188012 w 444"/>
                <a:gd name="T3" fmla="*/ 16652 h 339"/>
                <a:gd name="T4" fmla="*/ 170106 w 444"/>
                <a:gd name="T5" fmla="*/ 88020 h 339"/>
                <a:gd name="T6" fmla="*/ 152200 w 444"/>
                <a:gd name="T7" fmla="*/ 147492 h 339"/>
                <a:gd name="T8" fmla="*/ 138770 w 444"/>
                <a:gd name="T9" fmla="*/ 195071 h 339"/>
                <a:gd name="T10" fmla="*/ 120865 w 444"/>
                <a:gd name="T11" fmla="*/ 247406 h 339"/>
                <a:gd name="T12" fmla="*/ 100720 w 444"/>
                <a:gd name="T13" fmla="*/ 299742 h 339"/>
                <a:gd name="T14" fmla="*/ 73862 w 444"/>
                <a:gd name="T15" fmla="*/ 356836 h 339"/>
                <a:gd name="T16" fmla="*/ 38050 w 444"/>
                <a:gd name="T17" fmla="*/ 423446 h 339"/>
                <a:gd name="T18" fmla="*/ 0 w 444"/>
                <a:gd name="T19" fmla="*/ 487676 h 339"/>
                <a:gd name="T20" fmla="*/ 0 w 444"/>
                <a:gd name="T21" fmla="*/ 628032 h 339"/>
                <a:gd name="T22" fmla="*/ 557320 w 444"/>
                <a:gd name="T23" fmla="*/ 749356 h 339"/>
                <a:gd name="T24" fmla="*/ 814716 w 444"/>
                <a:gd name="T25" fmla="*/ 806450 h 339"/>
                <a:gd name="T26" fmla="*/ 868434 w 444"/>
                <a:gd name="T27" fmla="*/ 525739 h 339"/>
                <a:gd name="T28" fmla="*/ 902008 w 444"/>
                <a:gd name="T29" fmla="*/ 501950 h 339"/>
                <a:gd name="T30" fmla="*/ 870672 w 444"/>
                <a:gd name="T31" fmla="*/ 440098 h 339"/>
                <a:gd name="T32" fmla="*/ 886340 w 444"/>
                <a:gd name="T33" fmla="*/ 375868 h 339"/>
                <a:gd name="T34" fmla="*/ 993775 w 444"/>
                <a:gd name="T35" fmla="*/ 268817 h 339"/>
                <a:gd name="T36" fmla="*/ 919913 w 444"/>
                <a:gd name="T37" fmla="*/ 171281 h 339"/>
                <a:gd name="T38" fmla="*/ 611037 w 444"/>
                <a:gd name="T39" fmla="*/ 102293 h 339"/>
                <a:gd name="T40" fmla="*/ 568511 w 444"/>
                <a:gd name="T41" fmla="*/ 130840 h 339"/>
                <a:gd name="T42" fmla="*/ 512555 w 444"/>
                <a:gd name="T43" fmla="*/ 83262 h 339"/>
                <a:gd name="T44" fmla="*/ 463314 w 444"/>
                <a:gd name="T45" fmla="*/ 133219 h 339"/>
                <a:gd name="T46" fmla="*/ 416311 w 444"/>
                <a:gd name="T47" fmla="*/ 83262 h 339"/>
                <a:gd name="T48" fmla="*/ 293208 w 444"/>
                <a:gd name="T49" fmla="*/ 85641 h 339"/>
                <a:gd name="T50" fmla="*/ 308876 w 444"/>
                <a:gd name="T51" fmla="*/ 7137 h 339"/>
                <a:gd name="T52" fmla="*/ 217109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chemeClr val="bg1"/>
            </a:solidFill>
            <a:ln w="12700">
              <a:solidFill>
                <a:srgbClr val="000000"/>
              </a:solidFill>
              <a:round/>
              <a:headEnd/>
              <a:tailEnd/>
            </a:ln>
          </p:spPr>
          <p:txBody>
            <a:bodyPr/>
            <a:lstStyle/>
            <a:p>
              <a:endParaRPr lang="en-US"/>
            </a:p>
          </p:txBody>
        </p:sp>
        <p:sp>
          <p:nvSpPr>
            <p:cNvPr id="11" name="Freeform 9"/>
            <p:cNvSpPr>
              <a:spLocks/>
            </p:cNvSpPr>
            <p:nvPr/>
          </p:nvSpPr>
          <p:spPr bwMode="auto">
            <a:xfrm>
              <a:off x="1447800" y="2576513"/>
              <a:ext cx="1052513" cy="1722437"/>
            </a:xfrm>
            <a:custGeom>
              <a:avLst/>
              <a:gdLst>
                <a:gd name="T0" fmla="*/ 80963 w 468"/>
                <a:gd name="T1" fmla="*/ 0 h 723"/>
                <a:gd name="T2" fmla="*/ 564489 w 468"/>
                <a:gd name="T3" fmla="*/ 102441 h 723"/>
                <a:gd name="T4" fmla="*/ 458788 w 468"/>
                <a:gd name="T5" fmla="*/ 609881 h 723"/>
                <a:gd name="T6" fmla="*/ 1003036 w 468"/>
                <a:gd name="T7" fmla="*/ 1381761 h 723"/>
                <a:gd name="T8" fmla="*/ 1052513 w 468"/>
                <a:gd name="T9" fmla="*/ 1479438 h 723"/>
                <a:gd name="T10" fmla="*/ 1000787 w 468"/>
                <a:gd name="T11" fmla="*/ 1527085 h 723"/>
                <a:gd name="T12" fmla="*/ 967053 w 468"/>
                <a:gd name="T13" fmla="*/ 1612849 h 723"/>
                <a:gd name="T14" fmla="*/ 935567 w 468"/>
                <a:gd name="T15" fmla="*/ 1662878 h 723"/>
                <a:gd name="T16" fmla="*/ 969302 w 468"/>
                <a:gd name="T17" fmla="*/ 1708143 h 723"/>
                <a:gd name="T18" fmla="*/ 913078 w 468"/>
                <a:gd name="T19" fmla="*/ 1722437 h 723"/>
                <a:gd name="T20" fmla="*/ 593725 w 468"/>
                <a:gd name="T21" fmla="*/ 1710525 h 723"/>
                <a:gd name="T22" fmla="*/ 573485 w 468"/>
                <a:gd name="T23" fmla="*/ 1610467 h 723"/>
                <a:gd name="T24" fmla="*/ 517261 w 468"/>
                <a:gd name="T25" fmla="*/ 1536614 h 723"/>
                <a:gd name="T26" fmla="*/ 476779 w 468"/>
                <a:gd name="T27" fmla="*/ 1510408 h 723"/>
                <a:gd name="T28" fmla="*/ 465535 w 468"/>
                <a:gd name="T29" fmla="*/ 1457997 h 723"/>
                <a:gd name="T30" fmla="*/ 431800 w 468"/>
                <a:gd name="T31" fmla="*/ 1429408 h 723"/>
                <a:gd name="T32" fmla="*/ 398066 w 468"/>
                <a:gd name="T33" fmla="*/ 1393673 h 723"/>
                <a:gd name="T34" fmla="*/ 386821 w 468"/>
                <a:gd name="T35" fmla="*/ 1353173 h 723"/>
                <a:gd name="T36" fmla="*/ 355336 w 468"/>
                <a:gd name="T37" fmla="*/ 1326968 h 723"/>
                <a:gd name="T38" fmla="*/ 305859 w 468"/>
                <a:gd name="T39" fmla="*/ 1341262 h 723"/>
                <a:gd name="T40" fmla="*/ 249634 w 468"/>
                <a:gd name="T41" fmla="*/ 1319820 h 723"/>
                <a:gd name="T42" fmla="*/ 249634 w 468"/>
                <a:gd name="T43" fmla="*/ 1298379 h 723"/>
                <a:gd name="T44" fmla="*/ 247386 w 468"/>
                <a:gd name="T45" fmla="*/ 1250732 h 723"/>
                <a:gd name="T46" fmla="*/ 224896 w 468"/>
                <a:gd name="T47" fmla="*/ 1198321 h 723"/>
                <a:gd name="T48" fmla="*/ 222647 w 468"/>
                <a:gd name="T49" fmla="*/ 1155438 h 723"/>
                <a:gd name="T50" fmla="*/ 197908 w 468"/>
                <a:gd name="T51" fmla="*/ 1117321 h 723"/>
                <a:gd name="T52" fmla="*/ 204655 w 468"/>
                <a:gd name="T53" fmla="*/ 1081586 h 723"/>
                <a:gd name="T54" fmla="*/ 134938 w 468"/>
                <a:gd name="T55" fmla="*/ 993439 h 723"/>
                <a:gd name="T56" fmla="*/ 134938 w 468"/>
                <a:gd name="T57" fmla="*/ 943409 h 723"/>
                <a:gd name="T58" fmla="*/ 170921 w 468"/>
                <a:gd name="T59" fmla="*/ 924351 h 723"/>
                <a:gd name="T60" fmla="*/ 170921 w 468"/>
                <a:gd name="T61" fmla="*/ 893380 h 723"/>
                <a:gd name="T62" fmla="*/ 134938 w 468"/>
                <a:gd name="T63" fmla="*/ 883851 h 723"/>
                <a:gd name="T64" fmla="*/ 119195 w 468"/>
                <a:gd name="T65" fmla="*/ 836204 h 723"/>
                <a:gd name="T66" fmla="*/ 101203 w 468"/>
                <a:gd name="T67" fmla="*/ 752822 h 723"/>
                <a:gd name="T68" fmla="*/ 152929 w 468"/>
                <a:gd name="T69" fmla="*/ 798086 h 723"/>
                <a:gd name="T70" fmla="*/ 132689 w 468"/>
                <a:gd name="T71" fmla="*/ 738528 h 723"/>
                <a:gd name="T72" fmla="*/ 170921 w 468"/>
                <a:gd name="T73" fmla="*/ 738528 h 723"/>
                <a:gd name="T74" fmla="*/ 170921 w 468"/>
                <a:gd name="T75" fmla="*/ 695645 h 723"/>
                <a:gd name="T76" fmla="*/ 132689 w 468"/>
                <a:gd name="T77" fmla="*/ 667057 h 723"/>
                <a:gd name="T78" fmla="*/ 114697 w 468"/>
                <a:gd name="T79" fmla="*/ 707557 h 723"/>
                <a:gd name="T80" fmla="*/ 80963 w 468"/>
                <a:gd name="T81" fmla="*/ 693263 h 723"/>
                <a:gd name="T82" fmla="*/ 13494 w 468"/>
                <a:gd name="T83" fmla="*/ 500293 h 723"/>
                <a:gd name="T84" fmla="*/ 31485 w 468"/>
                <a:gd name="T85" fmla="*/ 362117 h 723"/>
                <a:gd name="T86" fmla="*/ 0 w 468"/>
                <a:gd name="T87" fmla="*/ 283499 h 723"/>
                <a:gd name="T88" fmla="*/ 15743 w 468"/>
                <a:gd name="T89" fmla="*/ 223941 h 723"/>
                <a:gd name="T90" fmla="*/ 49477 w 468"/>
                <a:gd name="T91" fmla="*/ 212029 h 723"/>
                <a:gd name="T92" fmla="*/ 80963 w 468"/>
                <a:gd name="T93" fmla="*/ 116735 h 723"/>
                <a:gd name="T94" fmla="*/ 80963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chemeClr val="bg1"/>
            </a:solidFill>
            <a:ln w="12700">
              <a:solidFill>
                <a:srgbClr val="000000"/>
              </a:solidFill>
              <a:round/>
              <a:headEnd/>
              <a:tailEnd/>
            </a:ln>
          </p:spPr>
          <p:txBody>
            <a:bodyPr/>
            <a:lstStyle/>
            <a:p>
              <a:endParaRPr lang="en-US"/>
            </a:p>
          </p:txBody>
        </p:sp>
        <p:sp>
          <p:nvSpPr>
            <p:cNvPr id="12" name="Freeform 10"/>
            <p:cNvSpPr>
              <a:spLocks/>
            </p:cNvSpPr>
            <p:nvPr/>
          </p:nvSpPr>
          <p:spPr bwMode="auto">
            <a:xfrm>
              <a:off x="1905000" y="2684463"/>
              <a:ext cx="796925" cy="1276350"/>
            </a:xfrm>
            <a:custGeom>
              <a:avLst/>
              <a:gdLst>
                <a:gd name="T0" fmla="*/ 101304 w 354"/>
                <a:gd name="T1" fmla="*/ 0 h 535"/>
                <a:gd name="T2" fmla="*/ 0 w 354"/>
                <a:gd name="T3" fmla="*/ 505769 h 535"/>
                <a:gd name="T4" fmla="*/ 542539 w 354"/>
                <a:gd name="T5" fmla="*/ 1276350 h 535"/>
                <a:gd name="T6" fmla="*/ 576307 w 354"/>
                <a:gd name="T7" fmla="*/ 1242950 h 535"/>
                <a:gd name="T8" fmla="*/ 574056 w 354"/>
                <a:gd name="T9" fmla="*/ 1090265 h 535"/>
                <a:gd name="T10" fmla="*/ 641592 w 354"/>
                <a:gd name="T11" fmla="*/ 1102194 h 535"/>
                <a:gd name="T12" fmla="*/ 711379 w 354"/>
                <a:gd name="T13" fmla="*/ 634596 h 535"/>
                <a:gd name="T14" fmla="*/ 758655 w 354"/>
                <a:gd name="T15" fmla="*/ 317298 h 535"/>
                <a:gd name="T16" fmla="*/ 772162 w 354"/>
                <a:gd name="T17" fmla="*/ 221870 h 535"/>
                <a:gd name="T18" fmla="*/ 796925 w 354"/>
                <a:gd name="T19" fmla="*/ 135985 h 535"/>
                <a:gd name="T20" fmla="*/ 438984 w 354"/>
                <a:gd name="T21" fmla="*/ 76342 h 535"/>
                <a:gd name="T22" fmla="*/ 101304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chemeClr val="bg1"/>
            </a:solidFill>
            <a:ln w="12700">
              <a:solidFill>
                <a:srgbClr val="000000"/>
              </a:solidFill>
              <a:round/>
              <a:headEnd/>
              <a:tailEnd/>
            </a:ln>
          </p:spPr>
          <p:txBody>
            <a:bodyPr/>
            <a:lstStyle/>
            <a:p>
              <a:endParaRPr lang="en-US"/>
            </a:p>
          </p:txBody>
        </p:sp>
        <p:sp>
          <p:nvSpPr>
            <p:cNvPr id="13" name="Freeform 11"/>
            <p:cNvSpPr>
              <a:spLocks/>
            </p:cNvSpPr>
            <p:nvPr/>
          </p:nvSpPr>
          <p:spPr bwMode="auto">
            <a:xfrm>
              <a:off x="2343150" y="1641475"/>
              <a:ext cx="715963" cy="1228725"/>
            </a:xfrm>
            <a:custGeom>
              <a:avLst/>
              <a:gdLst>
                <a:gd name="T0" fmla="*/ 172819 w 319"/>
                <a:gd name="T1" fmla="*/ 0 h 517"/>
                <a:gd name="T2" fmla="*/ 107731 w 319"/>
                <a:gd name="T3" fmla="*/ 480082 h 517"/>
                <a:gd name="T4" fmla="*/ 175063 w 319"/>
                <a:gd name="T5" fmla="*/ 582278 h 517"/>
                <a:gd name="T6" fmla="*/ 69576 w 319"/>
                <a:gd name="T7" fmla="*/ 689227 h 517"/>
                <a:gd name="T8" fmla="*/ 56110 w 319"/>
                <a:gd name="T9" fmla="*/ 762903 h 517"/>
                <a:gd name="T10" fmla="*/ 85287 w 319"/>
                <a:gd name="T11" fmla="*/ 815189 h 517"/>
                <a:gd name="T12" fmla="*/ 56110 w 319"/>
                <a:gd name="T13" fmla="*/ 841332 h 517"/>
                <a:gd name="T14" fmla="*/ 0 w 319"/>
                <a:gd name="T15" fmla="*/ 1119399 h 517"/>
                <a:gd name="T16" fmla="*/ 341149 w 319"/>
                <a:gd name="T17" fmla="*/ 1183568 h 517"/>
                <a:gd name="T18" fmla="*/ 664342 w 319"/>
                <a:gd name="T19" fmla="*/ 1228725 h 517"/>
                <a:gd name="T20" fmla="*/ 698008 w 319"/>
                <a:gd name="T21" fmla="*/ 974424 h 517"/>
                <a:gd name="T22" fmla="*/ 715963 w 319"/>
                <a:gd name="T23" fmla="*/ 834202 h 517"/>
                <a:gd name="T24" fmla="*/ 684541 w 319"/>
                <a:gd name="T25" fmla="*/ 784292 h 517"/>
                <a:gd name="T26" fmla="*/ 610476 w 319"/>
                <a:gd name="T27" fmla="*/ 798552 h 517"/>
                <a:gd name="T28" fmla="*/ 513967 w 319"/>
                <a:gd name="T29" fmla="*/ 810436 h 517"/>
                <a:gd name="T30" fmla="*/ 496012 w 319"/>
                <a:gd name="T31" fmla="*/ 696357 h 517"/>
                <a:gd name="T32" fmla="*/ 379303 w 319"/>
                <a:gd name="T33" fmla="*/ 603667 h 517"/>
                <a:gd name="T34" fmla="*/ 395014 w 319"/>
                <a:gd name="T35" fmla="*/ 544251 h 517"/>
                <a:gd name="T36" fmla="*/ 406236 w 319"/>
                <a:gd name="T37" fmla="*/ 439679 h 517"/>
                <a:gd name="T38" fmla="*/ 255861 w 319"/>
                <a:gd name="T39" fmla="*/ 213898 h 517"/>
                <a:gd name="T40" fmla="*/ 276061 w 319"/>
                <a:gd name="T41" fmla="*/ 14260 h 517"/>
                <a:gd name="T42" fmla="*/ 172819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chemeClr val="bg1"/>
            </a:solidFill>
            <a:ln w="9525">
              <a:solidFill>
                <a:schemeClr val="tx1"/>
              </a:solidFill>
              <a:round/>
              <a:headEnd/>
              <a:tailEnd/>
            </a:ln>
          </p:spPr>
          <p:txBody>
            <a:bodyPr wrap="none" anchor="ctr"/>
            <a:lstStyle/>
            <a:p>
              <a:endParaRPr lang="en-US"/>
            </a:p>
          </p:txBody>
        </p:sp>
        <p:sp>
          <p:nvSpPr>
            <p:cNvPr id="14" name="Freeform 12"/>
            <p:cNvSpPr>
              <a:spLocks/>
            </p:cNvSpPr>
            <p:nvPr/>
          </p:nvSpPr>
          <p:spPr bwMode="auto">
            <a:xfrm>
              <a:off x="2563813" y="2824163"/>
              <a:ext cx="663575" cy="908050"/>
            </a:xfrm>
            <a:custGeom>
              <a:avLst/>
              <a:gdLst>
                <a:gd name="T0" fmla="*/ 123299 w 296"/>
                <a:gd name="T1" fmla="*/ 0 h 382"/>
                <a:gd name="T2" fmla="*/ 448361 w 296"/>
                <a:gd name="T3" fmla="*/ 47542 h 382"/>
                <a:gd name="T4" fmla="*/ 425943 w 296"/>
                <a:gd name="T5" fmla="*/ 221070 h 382"/>
                <a:gd name="T6" fmla="*/ 663575 w 296"/>
                <a:gd name="T7" fmla="*/ 244841 h 382"/>
                <a:gd name="T8" fmla="*/ 598563 w 296"/>
                <a:gd name="T9" fmla="*/ 908050 h 382"/>
                <a:gd name="T10" fmla="*/ 0 w 296"/>
                <a:gd name="T11" fmla="*/ 839114 h 382"/>
                <a:gd name="T12" fmla="*/ 60529 w 296"/>
                <a:gd name="T13" fmla="*/ 415992 h 382"/>
                <a:gd name="T14" fmla="*/ 123299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bg1"/>
            </a:solidFill>
            <a:ln w="12700">
              <a:solidFill>
                <a:srgbClr val="000000"/>
              </a:solidFill>
              <a:round/>
              <a:headEnd/>
              <a:tailEnd/>
            </a:ln>
          </p:spPr>
          <p:txBody>
            <a:bodyPr/>
            <a:lstStyle/>
            <a:p>
              <a:endParaRPr lang="en-US"/>
            </a:p>
          </p:txBody>
        </p:sp>
        <p:sp>
          <p:nvSpPr>
            <p:cNvPr id="15" name="Freeform 13"/>
            <p:cNvSpPr>
              <a:spLocks/>
            </p:cNvSpPr>
            <p:nvPr/>
          </p:nvSpPr>
          <p:spPr bwMode="auto">
            <a:xfrm>
              <a:off x="2597150" y="1654175"/>
              <a:ext cx="1244600" cy="822325"/>
            </a:xfrm>
            <a:custGeom>
              <a:avLst/>
              <a:gdLst>
                <a:gd name="T0" fmla="*/ 20183 w 555"/>
                <a:gd name="T1" fmla="*/ 0 h 346"/>
                <a:gd name="T2" fmla="*/ 264618 w 555"/>
                <a:gd name="T3" fmla="*/ 33273 h 346"/>
                <a:gd name="T4" fmla="*/ 412624 w 555"/>
                <a:gd name="T5" fmla="*/ 54663 h 346"/>
                <a:gd name="T6" fmla="*/ 607724 w 555"/>
                <a:gd name="T7" fmla="*/ 76053 h 346"/>
                <a:gd name="T8" fmla="*/ 787125 w 555"/>
                <a:gd name="T9" fmla="*/ 95066 h 346"/>
                <a:gd name="T10" fmla="*/ 1098836 w 555"/>
                <a:gd name="T11" fmla="*/ 118833 h 346"/>
                <a:gd name="T12" fmla="*/ 1244600 w 555"/>
                <a:gd name="T13" fmla="*/ 130716 h 346"/>
                <a:gd name="T14" fmla="*/ 1240115 w 555"/>
                <a:gd name="T15" fmla="*/ 800935 h 346"/>
                <a:gd name="T16" fmla="*/ 477657 w 555"/>
                <a:gd name="T17" fmla="*/ 732012 h 346"/>
                <a:gd name="T18" fmla="*/ 461960 w 555"/>
                <a:gd name="T19" fmla="*/ 822325 h 346"/>
                <a:gd name="T20" fmla="*/ 432807 w 555"/>
                <a:gd name="T21" fmla="*/ 779545 h 346"/>
                <a:gd name="T22" fmla="*/ 363289 w 555"/>
                <a:gd name="T23" fmla="*/ 786675 h 346"/>
                <a:gd name="T24" fmla="*/ 262375 w 555"/>
                <a:gd name="T25" fmla="*/ 803312 h 346"/>
                <a:gd name="T26" fmla="*/ 244435 w 555"/>
                <a:gd name="T27" fmla="*/ 686855 h 346"/>
                <a:gd name="T28" fmla="*/ 125581 w 555"/>
                <a:gd name="T29" fmla="*/ 594165 h 346"/>
                <a:gd name="T30" fmla="*/ 143521 w 555"/>
                <a:gd name="T31" fmla="*/ 506229 h 346"/>
                <a:gd name="T32" fmla="*/ 154734 w 555"/>
                <a:gd name="T33" fmla="*/ 434929 h 346"/>
                <a:gd name="T34" fmla="*/ 0 w 555"/>
                <a:gd name="T35" fmla="*/ 204393 h 346"/>
                <a:gd name="T36" fmla="*/ 20183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chemeClr val="bg1"/>
            </a:solidFill>
            <a:ln w="9525">
              <a:solidFill>
                <a:schemeClr val="tx1"/>
              </a:solidFill>
              <a:round/>
              <a:headEnd/>
              <a:tailEnd/>
            </a:ln>
          </p:spPr>
          <p:txBody>
            <a:bodyPr wrap="none" anchor="ctr"/>
            <a:lstStyle/>
            <a:p>
              <a:endParaRPr lang="en-US"/>
            </a:p>
          </p:txBody>
        </p:sp>
        <p:sp>
          <p:nvSpPr>
            <p:cNvPr id="16" name="Freeform 14"/>
            <p:cNvSpPr>
              <a:spLocks/>
            </p:cNvSpPr>
            <p:nvPr/>
          </p:nvSpPr>
          <p:spPr bwMode="auto">
            <a:xfrm>
              <a:off x="2986088" y="2378075"/>
              <a:ext cx="850900" cy="742950"/>
            </a:xfrm>
            <a:custGeom>
              <a:avLst/>
              <a:gdLst>
                <a:gd name="T0" fmla="*/ 82851 w 380"/>
                <a:gd name="T1" fmla="*/ 0 h 311"/>
                <a:gd name="T2" fmla="*/ 51502 w 380"/>
                <a:gd name="T3" fmla="*/ 277113 h 311"/>
                <a:gd name="T4" fmla="*/ 0 w 380"/>
                <a:gd name="T5" fmla="*/ 673672 h 311"/>
                <a:gd name="T6" fmla="*/ 246313 w 380"/>
                <a:gd name="T7" fmla="*/ 695172 h 311"/>
                <a:gd name="T8" fmla="*/ 821790 w 380"/>
                <a:gd name="T9" fmla="*/ 742950 h 311"/>
                <a:gd name="T10" fmla="*/ 850900 w 380"/>
                <a:gd name="T11" fmla="*/ 76445 h 311"/>
                <a:gd name="T12" fmla="*/ 82851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chemeClr val="bg1"/>
            </a:solidFill>
            <a:ln w="9525">
              <a:solidFill>
                <a:schemeClr val="tx1"/>
              </a:solidFill>
              <a:round/>
              <a:headEnd/>
              <a:tailEnd/>
            </a:ln>
          </p:spPr>
          <p:txBody>
            <a:bodyPr wrap="none" anchor="ctr"/>
            <a:lstStyle/>
            <a:p>
              <a:endParaRPr lang="en-US"/>
            </a:p>
          </p:txBody>
        </p:sp>
        <p:sp>
          <p:nvSpPr>
            <p:cNvPr id="17" name="Freeform 15"/>
            <p:cNvSpPr>
              <a:spLocks/>
            </p:cNvSpPr>
            <p:nvPr/>
          </p:nvSpPr>
          <p:spPr bwMode="auto">
            <a:xfrm>
              <a:off x="3157538" y="3068638"/>
              <a:ext cx="890587" cy="703262"/>
            </a:xfrm>
            <a:custGeom>
              <a:avLst/>
              <a:gdLst>
                <a:gd name="T0" fmla="*/ 74216 w 396"/>
                <a:gd name="T1" fmla="*/ 0 h 295"/>
                <a:gd name="T2" fmla="*/ 29236 w 396"/>
                <a:gd name="T3" fmla="*/ 421957 h 295"/>
                <a:gd name="T4" fmla="*/ 0 w 396"/>
                <a:gd name="T5" fmla="*/ 665119 h 295"/>
                <a:gd name="T6" fmla="*/ 445294 w 396"/>
                <a:gd name="T7" fmla="*/ 688958 h 295"/>
                <a:gd name="T8" fmla="*/ 870346 w 396"/>
                <a:gd name="T9" fmla="*/ 703262 h 295"/>
                <a:gd name="T10" fmla="*/ 883840 w 396"/>
                <a:gd name="T11" fmla="*/ 374278 h 295"/>
                <a:gd name="T12" fmla="*/ 890587 w 396"/>
                <a:gd name="T13" fmla="*/ 52447 h 295"/>
                <a:gd name="T14" fmla="*/ 647700 w 396"/>
                <a:gd name="T15" fmla="*/ 47679 h 295"/>
                <a:gd name="T16" fmla="*/ 7421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chemeClr val="bg1"/>
            </a:solidFill>
            <a:ln w="9525">
              <a:solidFill>
                <a:schemeClr val="tx1"/>
              </a:solidFill>
              <a:round/>
              <a:headEnd/>
              <a:tailEnd/>
            </a:ln>
          </p:spPr>
          <p:txBody>
            <a:bodyPr wrap="none" anchor="ctr"/>
            <a:lstStyle/>
            <a:p>
              <a:endParaRPr lang="en-US"/>
            </a:p>
          </p:txBody>
        </p:sp>
        <p:sp>
          <p:nvSpPr>
            <p:cNvPr id="18" name="Freeform 16"/>
            <p:cNvSpPr>
              <a:spLocks/>
            </p:cNvSpPr>
            <p:nvPr/>
          </p:nvSpPr>
          <p:spPr bwMode="auto">
            <a:xfrm>
              <a:off x="2355850" y="3659188"/>
              <a:ext cx="811213" cy="950912"/>
            </a:xfrm>
            <a:custGeom>
              <a:avLst/>
              <a:gdLst>
                <a:gd name="T0" fmla="*/ 205628 w 359"/>
                <a:gd name="T1" fmla="*/ 0 h 399"/>
                <a:gd name="T2" fmla="*/ 189810 w 359"/>
                <a:gd name="T3" fmla="*/ 123928 h 399"/>
                <a:gd name="T4" fmla="*/ 119761 w 359"/>
                <a:gd name="T5" fmla="*/ 109629 h 399"/>
                <a:gd name="T6" fmla="*/ 124281 w 359"/>
                <a:gd name="T7" fmla="*/ 269306 h 399"/>
                <a:gd name="T8" fmla="*/ 90386 w 359"/>
                <a:gd name="T9" fmla="*/ 300288 h 399"/>
                <a:gd name="T10" fmla="*/ 140098 w 359"/>
                <a:gd name="T11" fmla="*/ 398001 h 399"/>
                <a:gd name="T12" fmla="*/ 90386 w 359"/>
                <a:gd name="T13" fmla="*/ 440899 h 399"/>
                <a:gd name="T14" fmla="*/ 63270 w 359"/>
                <a:gd name="T15" fmla="*/ 512396 h 399"/>
                <a:gd name="T16" fmla="*/ 24856 w 359"/>
                <a:gd name="T17" fmla="*/ 581510 h 399"/>
                <a:gd name="T18" fmla="*/ 51972 w 359"/>
                <a:gd name="T19" fmla="*/ 622025 h 399"/>
                <a:gd name="T20" fmla="*/ 4519 w 359"/>
                <a:gd name="T21" fmla="*/ 638708 h 399"/>
                <a:gd name="T22" fmla="*/ 0 w 359"/>
                <a:gd name="T23" fmla="*/ 703055 h 399"/>
                <a:gd name="T24" fmla="*/ 456449 w 359"/>
                <a:gd name="T25" fmla="*/ 946146 h 399"/>
                <a:gd name="T26" fmla="*/ 714048 w 359"/>
                <a:gd name="T27" fmla="*/ 950912 h 399"/>
                <a:gd name="T28" fmla="*/ 811213 w 359"/>
                <a:gd name="T29" fmla="*/ 73880 h 399"/>
                <a:gd name="T30" fmla="*/ 205628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chemeClr val="bg1"/>
            </a:solidFill>
            <a:ln w="12700">
              <a:solidFill>
                <a:srgbClr val="000000"/>
              </a:solidFill>
              <a:round/>
              <a:headEnd/>
              <a:tailEnd/>
            </a:ln>
          </p:spPr>
          <p:txBody>
            <a:bodyPr/>
            <a:lstStyle/>
            <a:p>
              <a:endParaRPr lang="en-US"/>
            </a:p>
          </p:txBody>
        </p:sp>
        <p:sp>
          <p:nvSpPr>
            <p:cNvPr id="19" name="Freeform 17"/>
            <p:cNvSpPr>
              <a:spLocks/>
            </p:cNvSpPr>
            <p:nvPr/>
          </p:nvSpPr>
          <p:spPr bwMode="auto">
            <a:xfrm>
              <a:off x="3059113" y="3725863"/>
              <a:ext cx="858837" cy="898525"/>
            </a:xfrm>
            <a:custGeom>
              <a:avLst/>
              <a:gdLst>
                <a:gd name="T0" fmla="*/ 103692 w 381"/>
                <a:gd name="T1" fmla="*/ 0 h 378"/>
                <a:gd name="T2" fmla="*/ 858837 w 381"/>
                <a:gd name="T3" fmla="*/ 35656 h 378"/>
                <a:gd name="T4" fmla="*/ 822770 w 381"/>
                <a:gd name="T5" fmla="*/ 829591 h 378"/>
                <a:gd name="T6" fmla="*/ 577066 w 381"/>
                <a:gd name="T7" fmla="*/ 815328 h 378"/>
                <a:gd name="T8" fmla="*/ 347141 w 381"/>
                <a:gd name="T9" fmla="*/ 808197 h 378"/>
                <a:gd name="T10" fmla="*/ 347141 w 381"/>
                <a:gd name="T11" fmla="*/ 839099 h 378"/>
                <a:gd name="T12" fmla="*/ 155537 w 381"/>
                <a:gd name="T13" fmla="*/ 839099 h 378"/>
                <a:gd name="T14" fmla="*/ 144267 w 381"/>
                <a:gd name="T15" fmla="*/ 898525 h 378"/>
                <a:gd name="T16" fmla="*/ 0 w 381"/>
                <a:gd name="T17" fmla="*/ 879509 h 378"/>
                <a:gd name="T18" fmla="*/ 81150 w 381"/>
                <a:gd name="T19" fmla="*/ 206803 h 378"/>
                <a:gd name="T20" fmla="*/ 103692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chemeClr val="bg1"/>
            </a:solidFill>
            <a:ln w="9525">
              <a:solidFill>
                <a:schemeClr val="tx1"/>
              </a:solidFill>
              <a:round/>
              <a:headEnd/>
              <a:tailEnd/>
            </a:ln>
          </p:spPr>
          <p:txBody>
            <a:bodyPr wrap="none" anchor="ctr"/>
            <a:lstStyle/>
            <a:p>
              <a:endParaRPr lang="en-US"/>
            </a:p>
          </p:txBody>
        </p:sp>
        <p:sp>
          <p:nvSpPr>
            <p:cNvPr id="20" name="Freeform 18"/>
            <p:cNvSpPr>
              <a:spLocks/>
            </p:cNvSpPr>
            <p:nvPr/>
          </p:nvSpPr>
          <p:spPr bwMode="auto">
            <a:xfrm>
              <a:off x="3402013" y="3857625"/>
              <a:ext cx="1735137" cy="1704975"/>
            </a:xfrm>
            <a:custGeom>
              <a:avLst/>
              <a:gdLst>
                <a:gd name="T0" fmla="*/ 502808 w 773"/>
                <a:gd name="T1" fmla="*/ 0 h 716"/>
                <a:gd name="T2" fmla="*/ 886648 w 773"/>
                <a:gd name="T3" fmla="*/ 14287 h 716"/>
                <a:gd name="T4" fmla="*/ 886648 w 773"/>
                <a:gd name="T5" fmla="*/ 323850 h 716"/>
                <a:gd name="T6" fmla="*/ 1081935 w 773"/>
                <a:gd name="T7" fmla="*/ 409575 h 716"/>
                <a:gd name="T8" fmla="*/ 1135808 w 773"/>
                <a:gd name="T9" fmla="*/ 381000 h 716"/>
                <a:gd name="T10" fmla="*/ 1263755 w 773"/>
                <a:gd name="T11" fmla="*/ 447675 h 716"/>
                <a:gd name="T12" fmla="*/ 1340074 w 773"/>
                <a:gd name="T13" fmla="*/ 442912 h 716"/>
                <a:gd name="T14" fmla="*/ 1488222 w 773"/>
                <a:gd name="T15" fmla="*/ 376238 h 716"/>
                <a:gd name="T16" fmla="*/ 1573520 w 773"/>
                <a:gd name="T17" fmla="*/ 440531 h 716"/>
                <a:gd name="T18" fmla="*/ 1647595 w 773"/>
                <a:gd name="T19" fmla="*/ 457200 h 716"/>
                <a:gd name="T20" fmla="*/ 1647595 w 773"/>
                <a:gd name="T21" fmla="*/ 709613 h 716"/>
                <a:gd name="T22" fmla="*/ 1735137 w 773"/>
                <a:gd name="T23" fmla="*/ 866775 h 716"/>
                <a:gd name="T24" fmla="*/ 1714935 w 773"/>
                <a:gd name="T25" fmla="*/ 1081087 h 716"/>
                <a:gd name="T26" fmla="*/ 1620658 w 773"/>
                <a:gd name="T27" fmla="*/ 1166812 h 716"/>
                <a:gd name="T28" fmla="*/ 1600456 w 773"/>
                <a:gd name="T29" fmla="*/ 1088231 h 716"/>
                <a:gd name="T30" fmla="*/ 1573520 w 773"/>
                <a:gd name="T31" fmla="*/ 1123950 h 716"/>
                <a:gd name="T32" fmla="*/ 1593722 w 773"/>
                <a:gd name="T33" fmla="*/ 1173956 h 716"/>
                <a:gd name="T34" fmla="*/ 1425371 w 773"/>
                <a:gd name="T35" fmla="*/ 1302544 h 716"/>
                <a:gd name="T36" fmla="*/ 1384967 w 773"/>
                <a:gd name="T37" fmla="*/ 1309688 h 716"/>
                <a:gd name="T38" fmla="*/ 1297425 w 773"/>
                <a:gd name="T39" fmla="*/ 1373981 h 716"/>
                <a:gd name="T40" fmla="*/ 1297425 w 773"/>
                <a:gd name="T41" fmla="*/ 1409700 h 716"/>
                <a:gd name="T42" fmla="*/ 1270489 w 773"/>
                <a:gd name="T43" fmla="*/ 1416844 h 716"/>
                <a:gd name="T44" fmla="*/ 1290691 w 773"/>
                <a:gd name="T45" fmla="*/ 1459706 h 716"/>
                <a:gd name="T46" fmla="*/ 1243552 w 773"/>
                <a:gd name="T47" fmla="*/ 1524000 h 716"/>
                <a:gd name="T48" fmla="*/ 1270489 w 773"/>
                <a:gd name="T49" fmla="*/ 1616869 h 716"/>
                <a:gd name="T50" fmla="*/ 1297425 w 773"/>
                <a:gd name="T51" fmla="*/ 1647825 h 716"/>
                <a:gd name="T52" fmla="*/ 1290691 w 773"/>
                <a:gd name="T53" fmla="*/ 1704975 h 716"/>
                <a:gd name="T54" fmla="*/ 1223350 w 773"/>
                <a:gd name="T55" fmla="*/ 1704975 h 716"/>
                <a:gd name="T56" fmla="*/ 1162744 w 773"/>
                <a:gd name="T57" fmla="*/ 1676400 h 716"/>
                <a:gd name="T58" fmla="*/ 1122340 w 773"/>
                <a:gd name="T59" fmla="*/ 1683544 h 716"/>
                <a:gd name="T60" fmla="*/ 987659 w 773"/>
                <a:gd name="T61" fmla="*/ 1633538 h 716"/>
                <a:gd name="T62" fmla="*/ 927052 w 773"/>
                <a:gd name="T63" fmla="*/ 1438275 h 716"/>
                <a:gd name="T64" fmla="*/ 832776 w 773"/>
                <a:gd name="T65" fmla="*/ 1345406 h 716"/>
                <a:gd name="T66" fmla="*/ 749723 w 773"/>
                <a:gd name="T67" fmla="*/ 1173956 h 716"/>
                <a:gd name="T68" fmla="*/ 711563 w 773"/>
                <a:gd name="T69" fmla="*/ 1157287 h 716"/>
                <a:gd name="T70" fmla="*/ 666670 w 773"/>
                <a:gd name="T71" fmla="*/ 1114425 h 716"/>
                <a:gd name="T72" fmla="*/ 624021 w 773"/>
                <a:gd name="T73" fmla="*/ 1114425 h 716"/>
                <a:gd name="T74" fmla="*/ 558925 w 773"/>
                <a:gd name="T75" fmla="*/ 1100137 h 716"/>
                <a:gd name="T76" fmla="*/ 509542 w 773"/>
                <a:gd name="T77" fmla="*/ 1114425 h 716"/>
                <a:gd name="T78" fmla="*/ 475872 w 773"/>
                <a:gd name="T79" fmla="*/ 1200150 h 716"/>
                <a:gd name="T80" fmla="*/ 424244 w 773"/>
                <a:gd name="T81" fmla="*/ 1214437 h 716"/>
                <a:gd name="T82" fmla="*/ 314255 w 773"/>
                <a:gd name="T83" fmla="*/ 1147762 h 716"/>
                <a:gd name="T84" fmla="*/ 249159 w 773"/>
                <a:gd name="T85" fmla="*/ 1066800 h 716"/>
                <a:gd name="T86" fmla="*/ 237936 w 773"/>
                <a:gd name="T87" fmla="*/ 969169 h 716"/>
                <a:gd name="T88" fmla="*/ 190798 w 773"/>
                <a:gd name="T89" fmla="*/ 902494 h 716"/>
                <a:gd name="T90" fmla="*/ 80808 w 773"/>
                <a:gd name="T91" fmla="*/ 809625 h 716"/>
                <a:gd name="T92" fmla="*/ 0 w 773"/>
                <a:gd name="T93" fmla="*/ 711994 h 716"/>
                <a:gd name="T94" fmla="*/ 0 w 773"/>
                <a:gd name="T95" fmla="*/ 671513 h 716"/>
                <a:gd name="T96" fmla="*/ 262627 w 773"/>
                <a:gd name="T97" fmla="*/ 673894 h 716"/>
                <a:gd name="T98" fmla="*/ 475872 w 773"/>
                <a:gd name="T99" fmla="*/ 692944 h 716"/>
                <a:gd name="T100" fmla="*/ 502808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00B050"/>
            </a:solidFill>
            <a:ln w="12700">
              <a:solidFill>
                <a:srgbClr val="000000"/>
              </a:solidFill>
              <a:round/>
              <a:headEnd/>
              <a:tailEnd/>
            </a:ln>
          </p:spPr>
          <p:txBody>
            <a:bodyPr/>
            <a:lstStyle/>
            <a:p>
              <a:endParaRPr lang="en-US"/>
            </a:p>
          </p:txBody>
        </p:sp>
        <p:sp>
          <p:nvSpPr>
            <p:cNvPr id="21" name="Freeform 19"/>
            <p:cNvSpPr>
              <a:spLocks/>
            </p:cNvSpPr>
            <p:nvPr/>
          </p:nvSpPr>
          <p:spPr bwMode="auto">
            <a:xfrm>
              <a:off x="3840163" y="1782763"/>
              <a:ext cx="836612" cy="519112"/>
            </a:xfrm>
            <a:custGeom>
              <a:avLst/>
              <a:gdLst>
                <a:gd name="T0" fmla="*/ 2249 w 372"/>
                <a:gd name="T1" fmla="*/ 0 h 218"/>
                <a:gd name="T2" fmla="*/ 701675 w 372"/>
                <a:gd name="T3" fmla="*/ 16669 h 218"/>
                <a:gd name="T4" fmla="*/ 753401 w 372"/>
                <a:gd name="T5" fmla="*/ 169069 h 218"/>
                <a:gd name="T6" fmla="*/ 802878 w 372"/>
                <a:gd name="T7" fmla="*/ 285750 h 218"/>
                <a:gd name="T8" fmla="*/ 836612 w 372"/>
                <a:gd name="T9" fmla="*/ 476250 h 218"/>
                <a:gd name="T10" fmla="*/ 816371 w 372"/>
                <a:gd name="T11" fmla="*/ 519112 h 218"/>
                <a:gd name="T12" fmla="*/ 557741 w 372"/>
                <a:gd name="T13" fmla="*/ 511968 h 218"/>
                <a:gd name="T14" fmla="*/ 0 w 372"/>
                <a:gd name="T15" fmla="*/ 502443 h 218"/>
                <a:gd name="T16" fmla="*/ 2249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chemeClr val="bg1"/>
            </a:solidFill>
            <a:ln w="9525">
              <a:solidFill>
                <a:schemeClr val="tx1"/>
              </a:solidFill>
              <a:round/>
              <a:headEnd/>
              <a:tailEnd/>
            </a:ln>
          </p:spPr>
          <p:txBody>
            <a:bodyPr wrap="none" anchor="ctr"/>
            <a:lstStyle/>
            <a:p>
              <a:endParaRPr lang="en-US"/>
            </a:p>
          </p:txBody>
        </p:sp>
        <p:sp>
          <p:nvSpPr>
            <p:cNvPr id="22" name="Freeform 20"/>
            <p:cNvSpPr>
              <a:spLocks/>
            </p:cNvSpPr>
            <p:nvPr/>
          </p:nvSpPr>
          <p:spPr bwMode="auto">
            <a:xfrm>
              <a:off x="3817938" y="2282825"/>
              <a:ext cx="877887" cy="608013"/>
            </a:xfrm>
            <a:custGeom>
              <a:avLst/>
              <a:gdLst>
                <a:gd name="T0" fmla="*/ 15717 w 391"/>
                <a:gd name="T1" fmla="*/ 0 h 255"/>
                <a:gd name="T2" fmla="*/ 13471 w 391"/>
                <a:gd name="T3" fmla="*/ 236052 h 255"/>
                <a:gd name="T4" fmla="*/ 0 w 391"/>
                <a:gd name="T5" fmla="*/ 512638 h 255"/>
                <a:gd name="T6" fmla="*/ 637647 w 391"/>
                <a:gd name="T7" fmla="*/ 522176 h 255"/>
                <a:gd name="T8" fmla="*/ 705004 w 391"/>
                <a:gd name="T9" fmla="*/ 560326 h 255"/>
                <a:gd name="T10" fmla="*/ 752154 w 391"/>
                <a:gd name="T11" fmla="*/ 507870 h 255"/>
                <a:gd name="T12" fmla="*/ 877887 w 391"/>
                <a:gd name="T13" fmla="*/ 608013 h 255"/>
                <a:gd name="T14" fmla="*/ 859925 w 391"/>
                <a:gd name="T15" fmla="*/ 503101 h 255"/>
                <a:gd name="T16" fmla="*/ 871151 w 391"/>
                <a:gd name="T17" fmla="*/ 422033 h 255"/>
                <a:gd name="T18" fmla="*/ 877887 w 391"/>
                <a:gd name="T19" fmla="*/ 145446 h 255"/>
                <a:gd name="T20" fmla="*/ 821756 w 391"/>
                <a:gd name="T21" fmla="*/ 85837 h 255"/>
                <a:gd name="T22" fmla="*/ 844208 w 391"/>
                <a:gd name="T23" fmla="*/ 9537 h 255"/>
                <a:gd name="T24" fmla="*/ 426595 w 391"/>
                <a:gd name="T25" fmla="*/ 7153 h 255"/>
                <a:gd name="T26" fmla="*/ 15717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chemeClr val="bg1"/>
            </a:solidFill>
            <a:ln w="12700">
              <a:solidFill>
                <a:srgbClr val="000000"/>
              </a:solidFill>
              <a:round/>
              <a:headEnd/>
              <a:tailEnd/>
            </a:ln>
          </p:spPr>
          <p:txBody>
            <a:bodyPr/>
            <a:lstStyle/>
            <a:p>
              <a:endParaRPr lang="en-US"/>
            </a:p>
          </p:txBody>
        </p:sp>
        <p:sp>
          <p:nvSpPr>
            <p:cNvPr id="23" name="Freeform 21"/>
            <p:cNvSpPr>
              <a:spLocks/>
            </p:cNvSpPr>
            <p:nvPr/>
          </p:nvSpPr>
          <p:spPr bwMode="auto">
            <a:xfrm>
              <a:off x="3803650" y="2787650"/>
              <a:ext cx="1047750" cy="500063"/>
            </a:xfrm>
            <a:custGeom>
              <a:avLst/>
              <a:gdLst>
                <a:gd name="T0" fmla="*/ 11242 w 466"/>
                <a:gd name="T1" fmla="*/ 0 h 210"/>
                <a:gd name="T2" fmla="*/ 0 w 466"/>
                <a:gd name="T3" fmla="*/ 330994 h 210"/>
                <a:gd name="T4" fmla="*/ 236081 w 466"/>
                <a:gd name="T5" fmla="*/ 338138 h 210"/>
                <a:gd name="T6" fmla="*/ 233833 w 466"/>
                <a:gd name="T7" fmla="*/ 500063 h 210"/>
                <a:gd name="T8" fmla="*/ 553104 w 466"/>
                <a:gd name="T9" fmla="*/ 495300 h 210"/>
                <a:gd name="T10" fmla="*/ 838650 w 466"/>
                <a:gd name="T11" fmla="*/ 490538 h 210"/>
                <a:gd name="T12" fmla="*/ 1047750 w 466"/>
                <a:gd name="T13" fmla="*/ 495300 h 210"/>
                <a:gd name="T14" fmla="*/ 982547 w 466"/>
                <a:gd name="T15" fmla="*/ 354807 h 210"/>
                <a:gd name="T16" fmla="*/ 937579 w 466"/>
                <a:gd name="T17" fmla="*/ 223838 h 210"/>
                <a:gd name="T18" fmla="*/ 888114 w 466"/>
                <a:gd name="T19" fmla="*/ 88106 h 210"/>
                <a:gd name="T20" fmla="*/ 768950 w 466"/>
                <a:gd name="T21" fmla="*/ 2381 h 210"/>
                <a:gd name="T22" fmla="*/ 714988 w 466"/>
                <a:gd name="T23" fmla="*/ 52388 h 210"/>
                <a:gd name="T24" fmla="*/ 649785 w 466"/>
                <a:gd name="T25" fmla="*/ 16669 h 210"/>
                <a:gd name="T26" fmla="*/ 364239 w 466"/>
                <a:gd name="T27" fmla="*/ 7144 h 210"/>
                <a:gd name="T28" fmla="*/ 11242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chemeClr val="bg1"/>
            </a:solidFill>
            <a:ln w="12700">
              <a:solidFill>
                <a:srgbClr val="000000"/>
              </a:solidFill>
              <a:round/>
              <a:headEnd/>
              <a:tailEnd/>
            </a:ln>
          </p:spPr>
          <p:txBody>
            <a:bodyPr/>
            <a:lstStyle/>
            <a:p>
              <a:endParaRPr lang="en-US"/>
            </a:p>
          </p:txBody>
        </p:sp>
        <p:sp>
          <p:nvSpPr>
            <p:cNvPr id="24" name="Freeform 22"/>
            <p:cNvSpPr>
              <a:spLocks/>
            </p:cNvSpPr>
            <p:nvPr/>
          </p:nvSpPr>
          <p:spPr bwMode="auto">
            <a:xfrm>
              <a:off x="4029075" y="3275013"/>
              <a:ext cx="920750" cy="496887"/>
            </a:xfrm>
            <a:custGeom>
              <a:avLst/>
              <a:gdLst>
                <a:gd name="T0" fmla="*/ 8983 w 410"/>
                <a:gd name="T1" fmla="*/ 4755 h 209"/>
                <a:gd name="T2" fmla="*/ 6737 w 410"/>
                <a:gd name="T3" fmla="*/ 290049 h 209"/>
                <a:gd name="T4" fmla="*/ 0 w 410"/>
                <a:gd name="T5" fmla="*/ 492132 h 209"/>
                <a:gd name="T6" fmla="*/ 920750 w 410"/>
                <a:gd name="T7" fmla="*/ 496887 h 209"/>
                <a:gd name="T8" fmla="*/ 902784 w 410"/>
                <a:gd name="T9" fmla="*/ 237745 h 209"/>
                <a:gd name="T10" fmla="*/ 902784 w 410"/>
                <a:gd name="T11" fmla="*/ 140270 h 209"/>
                <a:gd name="T12" fmla="*/ 828675 w 410"/>
                <a:gd name="T13" fmla="*/ 80833 h 209"/>
                <a:gd name="T14" fmla="*/ 851132 w 410"/>
                <a:gd name="T15" fmla="*/ 28529 h 209"/>
                <a:gd name="T16" fmla="*/ 819692 w 410"/>
                <a:gd name="T17" fmla="*/ 0 h 209"/>
                <a:gd name="T18" fmla="*/ 401986 w 410"/>
                <a:gd name="T19" fmla="*/ 4755 h 209"/>
                <a:gd name="T20" fmla="*/ 8983 w 410"/>
                <a:gd name="T21" fmla="*/ 4755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chemeClr val="bg1"/>
            </a:solidFill>
            <a:ln w="12700">
              <a:solidFill>
                <a:srgbClr val="000000"/>
              </a:solidFill>
              <a:round/>
              <a:headEnd/>
              <a:tailEnd/>
            </a:ln>
          </p:spPr>
          <p:txBody>
            <a:bodyPr/>
            <a:lstStyle/>
            <a:p>
              <a:endParaRPr lang="en-US"/>
            </a:p>
          </p:txBody>
        </p:sp>
        <p:sp>
          <p:nvSpPr>
            <p:cNvPr id="25" name="Freeform 23"/>
            <p:cNvSpPr>
              <a:spLocks/>
            </p:cNvSpPr>
            <p:nvPr/>
          </p:nvSpPr>
          <p:spPr bwMode="auto">
            <a:xfrm>
              <a:off x="3903663" y="3759200"/>
              <a:ext cx="1074737" cy="549275"/>
            </a:xfrm>
            <a:custGeom>
              <a:avLst/>
              <a:gdLst>
                <a:gd name="T0" fmla="*/ 6745 w 478"/>
                <a:gd name="T1" fmla="*/ 0 h 230"/>
                <a:gd name="T2" fmla="*/ 0 w 478"/>
                <a:gd name="T3" fmla="*/ 97914 h 230"/>
                <a:gd name="T4" fmla="*/ 382229 w 478"/>
                <a:gd name="T5" fmla="*/ 112243 h 230"/>
                <a:gd name="T6" fmla="*/ 384477 w 478"/>
                <a:gd name="T7" fmla="*/ 425091 h 230"/>
                <a:gd name="T8" fmla="*/ 580088 w 478"/>
                <a:gd name="T9" fmla="*/ 511065 h 230"/>
                <a:gd name="T10" fmla="*/ 634050 w 478"/>
                <a:gd name="T11" fmla="*/ 480019 h 230"/>
                <a:gd name="T12" fmla="*/ 757712 w 478"/>
                <a:gd name="T13" fmla="*/ 549275 h 230"/>
                <a:gd name="T14" fmla="*/ 838655 w 478"/>
                <a:gd name="T15" fmla="*/ 546887 h 230"/>
                <a:gd name="T16" fmla="*/ 987049 w 478"/>
                <a:gd name="T17" fmla="*/ 480019 h 230"/>
                <a:gd name="T18" fmla="*/ 1074737 w 478"/>
                <a:gd name="T19" fmla="*/ 544499 h 230"/>
                <a:gd name="T20" fmla="*/ 1074737 w 478"/>
                <a:gd name="T21" fmla="*/ 205381 h 230"/>
                <a:gd name="T22" fmla="*/ 1047756 w 478"/>
                <a:gd name="T23" fmla="*/ 7164 h 230"/>
                <a:gd name="T24" fmla="*/ 6745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bg1"/>
            </a:solidFill>
            <a:ln w="12700">
              <a:solidFill>
                <a:srgbClr val="000000"/>
              </a:solidFill>
              <a:round/>
              <a:headEnd/>
              <a:tailEnd/>
            </a:ln>
          </p:spPr>
          <p:txBody>
            <a:bodyPr/>
            <a:lstStyle/>
            <a:p>
              <a:endParaRPr lang="en-US"/>
            </a:p>
          </p:txBody>
        </p:sp>
        <p:sp>
          <p:nvSpPr>
            <p:cNvPr id="26" name="Freeform 24"/>
            <p:cNvSpPr>
              <a:spLocks/>
            </p:cNvSpPr>
            <p:nvPr/>
          </p:nvSpPr>
          <p:spPr bwMode="auto">
            <a:xfrm>
              <a:off x="4959350" y="3789363"/>
              <a:ext cx="603250" cy="595312"/>
            </a:xfrm>
            <a:custGeom>
              <a:avLst/>
              <a:gdLst>
                <a:gd name="T0" fmla="*/ 0 w 269"/>
                <a:gd name="T1" fmla="*/ 54551 h 251"/>
                <a:gd name="T2" fmla="*/ 237712 w 269"/>
                <a:gd name="T3" fmla="*/ 23718 h 251"/>
                <a:gd name="T4" fmla="*/ 531488 w 269"/>
                <a:gd name="T5" fmla="*/ 0 h 251"/>
                <a:gd name="T6" fmla="*/ 515790 w 269"/>
                <a:gd name="T7" fmla="*/ 78268 h 251"/>
                <a:gd name="T8" fmla="*/ 580824 w 269"/>
                <a:gd name="T9" fmla="*/ 61666 h 251"/>
                <a:gd name="T10" fmla="*/ 603250 w 269"/>
                <a:gd name="T11" fmla="*/ 113845 h 251"/>
                <a:gd name="T12" fmla="*/ 535973 w 269"/>
                <a:gd name="T13" fmla="*/ 161280 h 251"/>
                <a:gd name="T14" fmla="*/ 551671 w 269"/>
                <a:gd name="T15" fmla="*/ 244291 h 251"/>
                <a:gd name="T16" fmla="*/ 482151 w 269"/>
                <a:gd name="T17" fmla="*/ 381854 h 251"/>
                <a:gd name="T18" fmla="*/ 430572 w 269"/>
                <a:gd name="T19" fmla="*/ 467237 h 251"/>
                <a:gd name="T20" fmla="*/ 459726 w 269"/>
                <a:gd name="T21" fmla="*/ 576338 h 251"/>
                <a:gd name="T22" fmla="*/ 87460 w 269"/>
                <a:gd name="T23" fmla="*/ 595312 h 251"/>
                <a:gd name="T24" fmla="*/ 85217 w 269"/>
                <a:gd name="T25" fmla="*/ 528903 h 251"/>
                <a:gd name="T26" fmla="*/ 11213 w 269"/>
                <a:gd name="T27" fmla="*/ 514672 h 251"/>
                <a:gd name="T28" fmla="*/ 11213 w 269"/>
                <a:gd name="T29" fmla="*/ 161280 h 251"/>
                <a:gd name="T30" fmla="*/ 0 w 269"/>
                <a:gd name="T31" fmla="*/ 5455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chemeClr val="bg1"/>
            </a:solidFill>
            <a:ln w="12700">
              <a:solidFill>
                <a:srgbClr val="000000"/>
              </a:solidFill>
              <a:round/>
              <a:headEnd/>
              <a:tailEnd/>
            </a:ln>
          </p:spPr>
          <p:txBody>
            <a:bodyPr/>
            <a:lstStyle/>
            <a:p>
              <a:endParaRPr lang="en-US"/>
            </a:p>
          </p:txBody>
        </p:sp>
        <p:sp>
          <p:nvSpPr>
            <p:cNvPr id="27" name="Freeform 25"/>
            <p:cNvSpPr>
              <a:spLocks/>
            </p:cNvSpPr>
            <p:nvPr/>
          </p:nvSpPr>
          <p:spPr bwMode="auto">
            <a:xfrm>
              <a:off x="5046663" y="4362450"/>
              <a:ext cx="736600" cy="627063"/>
            </a:xfrm>
            <a:custGeom>
              <a:avLst/>
              <a:gdLst>
                <a:gd name="T0" fmla="*/ 0 w 328"/>
                <a:gd name="T1" fmla="*/ 14306 h 263"/>
                <a:gd name="T2" fmla="*/ 368300 w 328"/>
                <a:gd name="T3" fmla="*/ 0 h 263"/>
                <a:gd name="T4" fmla="*/ 433426 w 328"/>
                <a:gd name="T5" fmla="*/ 128751 h 263"/>
                <a:gd name="T6" fmla="*/ 377283 w 328"/>
                <a:gd name="T7" fmla="*/ 281344 h 263"/>
                <a:gd name="T8" fmla="*/ 359317 w 328"/>
                <a:gd name="T9" fmla="*/ 350488 h 263"/>
                <a:gd name="T10" fmla="*/ 606348 w 328"/>
                <a:gd name="T11" fmla="*/ 321876 h 263"/>
                <a:gd name="T12" fmla="*/ 622068 w 328"/>
                <a:gd name="T13" fmla="*/ 422016 h 263"/>
                <a:gd name="T14" fmla="*/ 547958 w 328"/>
                <a:gd name="T15" fmla="*/ 412479 h 263"/>
                <a:gd name="T16" fmla="*/ 514273 w 328"/>
                <a:gd name="T17" fmla="*/ 455395 h 263"/>
                <a:gd name="T18" fmla="*/ 552450 w 328"/>
                <a:gd name="T19" fmla="*/ 484007 h 263"/>
                <a:gd name="T20" fmla="*/ 619822 w 328"/>
                <a:gd name="T21" fmla="*/ 450627 h 263"/>
                <a:gd name="T22" fmla="*/ 622068 w 328"/>
                <a:gd name="T23" fmla="*/ 498312 h 263"/>
                <a:gd name="T24" fmla="*/ 662491 w 328"/>
                <a:gd name="T25" fmla="*/ 457780 h 263"/>
                <a:gd name="T26" fmla="*/ 689440 w 328"/>
                <a:gd name="T27" fmla="*/ 457780 h 263"/>
                <a:gd name="T28" fmla="*/ 657999 w 328"/>
                <a:gd name="T29" fmla="*/ 541229 h 263"/>
                <a:gd name="T30" fmla="*/ 718634 w 328"/>
                <a:gd name="T31" fmla="*/ 555535 h 263"/>
                <a:gd name="T32" fmla="*/ 736600 w 328"/>
                <a:gd name="T33" fmla="*/ 600836 h 263"/>
                <a:gd name="T34" fmla="*/ 709651 w 328"/>
                <a:gd name="T35" fmla="*/ 615142 h 263"/>
                <a:gd name="T36" fmla="*/ 671474 w 328"/>
                <a:gd name="T37" fmla="*/ 586530 h 263"/>
                <a:gd name="T38" fmla="*/ 599610 w 328"/>
                <a:gd name="T39" fmla="*/ 565072 h 263"/>
                <a:gd name="T40" fmla="*/ 615331 w 328"/>
                <a:gd name="T41" fmla="*/ 619910 h 263"/>
                <a:gd name="T42" fmla="*/ 579399 w 328"/>
                <a:gd name="T43" fmla="*/ 627063 h 263"/>
                <a:gd name="T44" fmla="*/ 550204 w 328"/>
                <a:gd name="T45" fmla="*/ 576993 h 263"/>
                <a:gd name="T46" fmla="*/ 532238 w 328"/>
                <a:gd name="T47" fmla="*/ 607989 h 263"/>
                <a:gd name="T48" fmla="*/ 424443 w 328"/>
                <a:gd name="T49" fmla="*/ 607989 h 263"/>
                <a:gd name="T50" fmla="*/ 424443 w 328"/>
                <a:gd name="T51" fmla="*/ 576993 h 263"/>
                <a:gd name="T52" fmla="*/ 384020 w 328"/>
                <a:gd name="T53" fmla="*/ 541229 h 263"/>
                <a:gd name="T54" fmla="*/ 303174 w 328"/>
                <a:gd name="T55" fmla="*/ 536461 h 263"/>
                <a:gd name="T56" fmla="*/ 370546 w 328"/>
                <a:gd name="T57" fmla="*/ 576993 h 263"/>
                <a:gd name="T58" fmla="*/ 276225 w 328"/>
                <a:gd name="T59" fmla="*/ 598452 h 263"/>
                <a:gd name="T60" fmla="*/ 128007 w 328"/>
                <a:gd name="T61" fmla="*/ 569840 h 263"/>
                <a:gd name="T62" fmla="*/ 71863 w 328"/>
                <a:gd name="T63" fmla="*/ 576993 h 263"/>
                <a:gd name="T64" fmla="*/ 92075 w 328"/>
                <a:gd name="T65" fmla="*/ 367178 h 263"/>
                <a:gd name="T66" fmla="*/ 2246 w 328"/>
                <a:gd name="T67" fmla="*/ 200279 h 263"/>
                <a:gd name="T68" fmla="*/ 0 w 328"/>
                <a:gd name="T69" fmla="*/ 1430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chemeClr val="bg1"/>
            </a:solidFill>
            <a:ln w="12700">
              <a:solidFill>
                <a:srgbClr val="000000"/>
              </a:solidFill>
              <a:round/>
              <a:headEnd/>
              <a:tailEnd/>
            </a:ln>
          </p:spPr>
          <p:txBody>
            <a:bodyPr/>
            <a:lstStyle/>
            <a:p>
              <a:endParaRPr lang="en-US"/>
            </a:p>
          </p:txBody>
        </p:sp>
        <p:sp>
          <p:nvSpPr>
            <p:cNvPr id="28" name="Freeform 26"/>
            <p:cNvSpPr>
              <a:spLocks/>
            </p:cNvSpPr>
            <p:nvPr/>
          </p:nvSpPr>
          <p:spPr bwMode="auto">
            <a:xfrm>
              <a:off x="4541838" y="1722438"/>
              <a:ext cx="819150" cy="979487"/>
            </a:xfrm>
            <a:custGeom>
              <a:avLst/>
              <a:gdLst>
                <a:gd name="T0" fmla="*/ 0 w 366"/>
                <a:gd name="T1" fmla="*/ 76077 h 412"/>
                <a:gd name="T2" fmla="*/ 214859 w 366"/>
                <a:gd name="T3" fmla="*/ 76077 h 412"/>
                <a:gd name="T4" fmla="*/ 212621 w 366"/>
                <a:gd name="T5" fmla="*/ 0 h 412"/>
                <a:gd name="T6" fmla="*/ 259621 w 366"/>
                <a:gd name="T7" fmla="*/ 21397 h 412"/>
                <a:gd name="T8" fmla="*/ 268574 w 366"/>
                <a:gd name="T9" fmla="*/ 80831 h 412"/>
                <a:gd name="T10" fmla="*/ 371527 w 366"/>
                <a:gd name="T11" fmla="*/ 145021 h 412"/>
                <a:gd name="T12" fmla="*/ 402861 w 366"/>
                <a:gd name="T13" fmla="*/ 116492 h 412"/>
                <a:gd name="T14" fmla="*/ 463290 w 366"/>
                <a:gd name="T15" fmla="*/ 116492 h 412"/>
                <a:gd name="T16" fmla="*/ 510290 w 366"/>
                <a:gd name="T17" fmla="*/ 173550 h 412"/>
                <a:gd name="T18" fmla="*/ 541624 w 366"/>
                <a:gd name="T19" fmla="*/ 152153 h 412"/>
                <a:gd name="T20" fmla="*/ 631148 w 366"/>
                <a:gd name="T21" fmla="*/ 175927 h 412"/>
                <a:gd name="T22" fmla="*/ 662482 w 366"/>
                <a:gd name="T23" fmla="*/ 133134 h 412"/>
                <a:gd name="T24" fmla="*/ 718435 w 366"/>
                <a:gd name="T25" fmla="*/ 166418 h 412"/>
                <a:gd name="T26" fmla="*/ 819150 w 366"/>
                <a:gd name="T27" fmla="*/ 161663 h 412"/>
                <a:gd name="T28" fmla="*/ 655768 w 366"/>
                <a:gd name="T29" fmla="*/ 282910 h 412"/>
                <a:gd name="T30" fmla="*/ 575196 w 366"/>
                <a:gd name="T31" fmla="*/ 389893 h 412"/>
                <a:gd name="T32" fmla="*/ 590862 w 366"/>
                <a:gd name="T33" fmla="*/ 544424 h 412"/>
                <a:gd name="T34" fmla="*/ 534909 w 366"/>
                <a:gd name="T35" fmla="*/ 608613 h 412"/>
                <a:gd name="T36" fmla="*/ 557291 w 366"/>
                <a:gd name="T37" fmla="*/ 653784 h 412"/>
                <a:gd name="T38" fmla="*/ 557291 w 366"/>
                <a:gd name="T39" fmla="*/ 767899 h 412"/>
                <a:gd name="T40" fmla="*/ 613244 w 366"/>
                <a:gd name="T41" fmla="*/ 767899 h 412"/>
                <a:gd name="T42" fmla="*/ 696054 w 366"/>
                <a:gd name="T43" fmla="*/ 851108 h 412"/>
                <a:gd name="T44" fmla="*/ 729625 w 366"/>
                <a:gd name="T45" fmla="*/ 950958 h 412"/>
                <a:gd name="T46" fmla="*/ 149954 w 366"/>
                <a:gd name="T47" fmla="*/ 979487 h 412"/>
                <a:gd name="T48" fmla="*/ 152192 w 366"/>
                <a:gd name="T49" fmla="*/ 708464 h 412"/>
                <a:gd name="T50" fmla="*/ 100715 w 366"/>
                <a:gd name="T51" fmla="*/ 649029 h 412"/>
                <a:gd name="T52" fmla="*/ 118620 w 366"/>
                <a:gd name="T53" fmla="*/ 577707 h 412"/>
                <a:gd name="T54" fmla="*/ 136525 w 366"/>
                <a:gd name="T55" fmla="*/ 537291 h 412"/>
                <a:gd name="T56" fmla="*/ 100715 w 366"/>
                <a:gd name="T57" fmla="*/ 349477 h 412"/>
                <a:gd name="T58" fmla="*/ 51477 w 366"/>
                <a:gd name="T59" fmla="*/ 225853 h 412"/>
                <a:gd name="T60" fmla="*/ 0 w 366"/>
                <a:gd name="T61" fmla="*/ 7607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bg1"/>
            </a:solidFill>
            <a:ln w="12700">
              <a:solidFill>
                <a:srgbClr val="000000"/>
              </a:solidFill>
              <a:round/>
              <a:headEnd/>
              <a:tailEnd/>
            </a:ln>
          </p:spPr>
          <p:txBody>
            <a:bodyPr/>
            <a:lstStyle/>
            <a:p>
              <a:endParaRPr lang="en-US"/>
            </a:p>
          </p:txBody>
        </p:sp>
        <p:sp>
          <p:nvSpPr>
            <p:cNvPr id="29" name="Freeform 27"/>
            <p:cNvSpPr>
              <a:spLocks/>
            </p:cNvSpPr>
            <p:nvPr/>
          </p:nvSpPr>
          <p:spPr bwMode="auto">
            <a:xfrm>
              <a:off x="5075238" y="2057400"/>
              <a:ext cx="623887" cy="774700"/>
            </a:xfrm>
            <a:custGeom>
              <a:avLst/>
              <a:gdLst>
                <a:gd name="T0" fmla="*/ 44884 w 278"/>
                <a:gd name="T1" fmla="*/ 52441 h 325"/>
                <a:gd name="T2" fmla="*/ 92012 w 278"/>
                <a:gd name="T3" fmla="*/ 45290 h 325"/>
                <a:gd name="T4" fmla="*/ 134652 w 278"/>
                <a:gd name="T5" fmla="*/ 45290 h 325"/>
                <a:gd name="T6" fmla="*/ 161582 w 278"/>
                <a:gd name="T7" fmla="*/ 0 h 325"/>
                <a:gd name="T8" fmla="*/ 181780 w 278"/>
                <a:gd name="T9" fmla="*/ 57209 h 325"/>
                <a:gd name="T10" fmla="*/ 249106 w 278"/>
                <a:gd name="T11" fmla="*/ 57209 h 325"/>
                <a:gd name="T12" fmla="*/ 285013 w 278"/>
                <a:gd name="T13" fmla="*/ 109650 h 325"/>
                <a:gd name="T14" fmla="*/ 354583 w 278"/>
                <a:gd name="T15" fmla="*/ 95348 h 325"/>
                <a:gd name="T16" fmla="*/ 401711 w 278"/>
                <a:gd name="T17" fmla="*/ 128719 h 325"/>
                <a:gd name="T18" fmla="*/ 489235 w 278"/>
                <a:gd name="T19" fmla="*/ 152556 h 325"/>
                <a:gd name="T20" fmla="*/ 504944 w 278"/>
                <a:gd name="T21" fmla="*/ 193079 h 325"/>
                <a:gd name="T22" fmla="*/ 549828 w 278"/>
                <a:gd name="T23" fmla="*/ 195463 h 325"/>
                <a:gd name="T24" fmla="*/ 536363 w 278"/>
                <a:gd name="T25" fmla="*/ 235986 h 325"/>
                <a:gd name="T26" fmla="*/ 552073 w 278"/>
                <a:gd name="T27" fmla="*/ 281276 h 325"/>
                <a:gd name="T28" fmla="*/ 522898 w 278"/>
                <a:gd name="T29" fmla="*/ 338484 h 325"/>
                <a:gd name="T30" fmla="*/ 543096 w 278"/>
                <a:gd name="T31" fmla="*/ 350403 h 325"/>
                <a:gd name="T32" fmla="*/ 592468 w 278"/>
                <a:gd name="T33" fmla="*/ 288427 h 325"/>
                <a:gd name="T34" fmla="*/ 590224 w 278"/>
                <a:gd name="T35" fmla="*/ 266974 h 325"/>
                <a:gd name="T36" fmla="*/ 610422 w 278"/>
                <a:gd name="T37" fmla="*/ 257439 h 325"/>
                <a:gd name="T38" fmla="*/ 623887 w 278"/>
                <a:gd name="T39" fmla="*/ 288427 h 325"/>
                <a:gd name="T40" fmla="*/ 585736 w 278"/>
                <a:gd name="T41" fmla="*/ 331333 h 325"/>
                <a:gd name="T42" fmla="*/ 570026 w 278"/>
                <a:gd name="T43" fmla="*/ 429065 h 325"/>
                <a:gd name="T44" fmla="*/ 570026 w 278"/>
                <a:gd name="T45" fmla="*/ 593539 h 325"/>
                <a:gd name="T46" fmla="*/ 592468 w 278"/>
                <a:gd name="T47" fmla="*/ 622144 h 325"/>
                <a:gd name="T48" fmla="*/ 583491 w 278"/>
                <a:gd name="T49" fmla="*/ 724642 h 325"/>
                <a:gd name="T50" fmla="*/ 287257 w 278"/>
                <a:gd name="T51" fmla="*/ 774700 h 325"/>
                <a:gd name="T52" fmla="*/ 213199 w 278"/>
                <a:gd name="T53" fmla="*/ 727026 h 325"/>
                <a:gd name="T54" fmla="*/ 228908 w 278"/>
                <a:gd name="T55" fmla="*/ 665050 h 325"/>
                <a:gd name="T56" fmla="*/ 193001 w 278"/>
                <a:gd name="T57" fmla="*/ 598307 h 325"/>
                <a:gd name="T58" fmla="*/ 161582 w 278"/>
                <a:gd name="T59" fmla="*/ 514877 h 325"/>
                <a:gd name="T60" fmla="*/ 78547 w 278"/>
                <a:gd name="T61" fmla="*/ 431448 h 325"/>
                <a:gd name="T62" fmla="*/ 26930 w 278"/>
                <a:gd name="T63" fmla="*/ 431448 h 325"/>
                <a:gd name="T64" fmla="*/ 26930 w 278"/>
                <a:gd name="T65" fmla="*/ 317031 h 325"/>
                <a:gd name="T66" fmla="*/ 0 w 278"/>
                <a:gd name="T67" fmla="*/ 274125 h 325"/>
                <a:gd name="T68" fmla="*/ 58349 w 278"/>
                <a:gd name="T69" fmla="*/ 207381 h 325"/>
                <a:gd name="T70" fmla="*/ 44884 w 278"/>
                <a:gd name="T71" fmla="*/ 52441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chemeClr val="bg1"/>
            </a:solidFill>
            <a:ln w="9525">
              <a:solidFill>
                <a:schemeClr val="tx1"/>
              </a:solidFill>
              <a:round/>
              <a:headEnd/>
              <a:tailEnd/>
            </a:ln>
          </p:spPr>
          <p:txBody>
            <a:bodyPr wrap="none" anchor="ctr"/>
            <a:lstStyle/>
            <a:p>
              <a:endParaRPr lang="en-US"/>
            </a:p>
          </p:txBody>
        </p:sp>
        <p:sp>
          <p:nvSpPr>
            <p:cNvPr id="30" name="Freeform 28"/>
            <p:cNvSpPr>
              <a:spLocks/>
            </p:cNvSpPr>
            <p:nvPr/>
          </p:nvSpPr>
          <p:spPr bwMode="auto">
            <a:xfrm>
              <a:off x="4676775" y="2671763"/>
              <a:ext cx="725488" cy="500062"/>
            </a:xfrm>
            <a:custGeom>
              <a:avLst/>
              <a:gdLst>
                <a:gd name="T0" fmla="*/ 11230 w 323"/>
                <a:gd name="T1" fmla="*/ 26194 h 210"/>
                <a:gd name="T2" fmla="*/ 0 w 323"/>
                <a:gd name="T3" fmla="*/ 114300 h 210"/>
                <a:gd name="T4" fmla="*/ 15723 w 323"/>
                <a:gd name="T5" fmla="*/ 207169 h 210"/>
                <a:gd name="T6" fmla="*/ 83105 w 323"/>
                <a:gd name="T7" fmla="*/ 397668 h 210"/>
                <a:gd name="T8" fmla="*/ 121289 w 323"/>
                <a:gd name="T9" fmla="*/ 500062 h 210"/>
                <a:gd name="T10" fmla="*/ 548047 w 323"/>
                <a:gd name="T11" fmla="*/ 476250 h 210"/>
                <a:gd name="T12" fmla="*/ 617676 w 323"/>
                <a:gd name="T13" fmla="*/ 500062 h 210"/>
                <a:gd name="T14" fmla="*/ 660351 w 323"/>
                <a:gd name="T15" fmla="*/ 402431 h 210"/>
                <a:gd name="T16" fmla="*/ 644629 w 323"/>
                <a:gd name="T17" fmla="*/ 333375 h 210"/>
                <a:gd name="T18" fmla="*/ 716504 w 323"/>
                <a:gd name="T19" fmla="*/ 319087 h 210"/>
                <a:gd name="T20" fmla="*/ 725488 w 323"/>
                <a:gd name="T21" fmla="*/ 209550 h 210"/>
                <a:gd name="T22" fmla="*/ 682812 w 323"/>
                <a:gd name="T23" fmla="*/ 161925 h 210"/>
                <a:gd name="T24" fmla="*/ 608691 w 323"/>
                <a:gd name="T25" fmla="*/ 114300 h 210"/>
                <a:gd name="T26" fmla="*/ 624414 w 323"/>
                <a:gd name="T27" fmla="*/ 47625 h 210"/>
                <a:gd name="T28" fmla="*/ 592969 w 323"/>
                <a:gd name="T29" fmla="*/ 0 h 210"/>
                <a:gd name="T30" fmla="*/ 433496 w 323"/>
                <a:gd name="T31" fmla="*/ 7144 h 210"/>
                <a:gd name="T32" fmla="*/ 271777 w 323"/>
                <a:gd name="T33" fmla="*/ 14287 h 210"/>
                <a:gd name="T34" fmla="*/ 11230 w 323"/>
                <a:gd name="T35" fmla="*/ 26194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chemeClr val="bg1"/>
            </a:solidFill>
            <a:ln w="12700">
              <a:solidFill>
                <a:srgbClr val="000000"/>
              </a:solidFill>
              <a:round/>
              <a:headEnd/>
              <a:tailEnd/>
            </a:ln>
          </p:spPr>
          <p:txBody>
            <a:bodyPr/>
            <a:lstStyle/>
            <a:p>
              <a:endParaRPr lang="en-US"/>
            </a:p>
          </p:txBody>
        </p:sp>
        <p:grpSp>
          <p:nvGrpSpPr>
            <p:cNvPr id="6" name="Group 65"/>
            <p:cNvGrpSpPr>
              <a:grpSpLocks/>
            </p:cNvGrpSpPr>
            <p:nvPr/>
          </p:nvGrpSpPr>
          <p:grpSpPr bwMode="auto">
            <a:xfrm>
              <a:off x="5319713" y="1949452"/>
              <a:ext cx="942975" cy="906464"/>
              <a:chOff x="3351" y="1228"/>
              <a:chExt cx="594" cy="571"/>
            </a:xfrm>
            <a:solidFill>
              <a:srgbClr val="00B050"/>
            </a:solidFill>
          </p:grpSpPr>
          <p:sp>
            <p:nvSpPr>
              <p:cNvPr id="58" name="Freeform 29"/>
              <p:cNvSpPr>
                <a:spLocks/>
              </p:cNvSpPr>
              <p:nvPr/>
            </p:nvSpPr>
            <p:spPr bwMode="auto">
              <a:xfrm>
                <a:off x="3351" y="1228"/>
                <a:ext cx="422" cy="195"/>
              </a:xfrm>
              <a:custGeom>
                <a:avLst/>
                <a:gdLst>
                  <a:gd name="T0" fmla="*/ 0 w 299"/>
                  <a:gd name="T1" fmla="*/ 71 h 129"/>
                  <a:gd name="T2" fmla="*/ 67 w 299"/>
                  <a:gd name="T3" fmla="*/ 0 h 129"/>
                  <a:gd name="T4" fmla="*/ 55 w 299"/>
                  <a:gd name="T5" fmla="*/ 29 h 129"/>
                  <a:gd name="T6" fmla="*/ 64 w 299"/>
                  <a:gd name="T7" fmla="*/ 38 h 129"/>
                  <a:gd name="T8" fmla="*/ 85 w 299"/>
                  <a:gd name="T9" fmla="*/ 26 h 129"/>
                  <a:gd name="T10" fmla="*/ 131 w 299"/>
                  <a:gd name="T11" fmla="*/ 44 h 129"/>
                  <a:gd name="T12" fmla="*/ 151 w 299"/>
                  <a:gd name="T13" fmla="*/ 29 h 129"/>
                  <a:gd name="T14" fmla="*/ 213 w 299"/>
                  <a:gd name="T15" fmla="*/ 21 h 129"/>
                  <a:gd name="T16" fmla="*/ 225 w 299"/>
                  <a:gd name="T17" fmla="*/ 39 h 129"/>
                  <a:gd name="T18" fmla="*/ 249 w 299"/>
                  <a:gd name="T19" fmla="*/ 35 h 129"/>
                  <a:gd name="T20" fmla="*/ 296 w 299"/>
                  <a:gd name="T21" fmla="*/ 54 h 129"/>
                  <a:gd name="T22" fmla="*/ 299 w 299"/>
                  <a:gd name="T23" fmla="*/ 68 h 129"/>
                  <a:gd name="T24" fmla="*/ 248 w 299"/>
                  <a:gd name="T25" fmla="*/ 80 h 129"/>
                  <a:gd name="T26" fmla="*/ 233 w 299"/>
                  <a:gd name="T27" fmla="*/ 71 h 129"/>
                  <a:gd name="T28" fmla="*/ 207 w 299"/>
                  <a:gd name="T29" fmla="*/ 74 h 129"/>
                  <a:gd name="T30" fmla="*/ 177 w 299"/>
                  <a:gd name="T31" fmla="*/ 92 h 129"/>
                  <a:gd name="T32" fmla="*/ 163 w 299"/>
                  <a:gd name="T33" fmla="*/ 93 h 129"/>
                  <a:gd name="T34" fmla="*/ 152 w 299"/>
                  <a:gd name="T35" fmla="*/ 80 h 129"/>
                  <a:gd name="T36" fmla="*/ 135 w 299"/>
                  <a:gd name="T37" fmla="*/ 128 h 129"/>
                  <a:gd name="T38" fmla="*/ 116 w 299"/>
                  <a:gd name="T39" fmla="*/ 129 h 129"/>
                  <a:gd name="T40" fmla="*/ 108 w 299"/>
                  <a:gd name="T41" fmla="*/ 110 h 129"/>
                  <a:gd name="T42" fmla="*/ 68 w 299"/>
                  <a:gd name="T43" fmla="*/ 101 h 129"/>
                  <a:gd name="T44" fmla="*/ 49 w 299"/>
                  <a:gd name="T45" fmla="*/ 87 h 129"/>
                  <a:gd name="T46" fmla="*/ 16 w 299"/>
                  <a:gd name="T47" fmla="*/ 92 h 129"/>
                  <a:gd name="T48" fmla="*/ 0 w 299"/>
                  <a:gd name="T49" fmla="*/ 71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grpFill/>
              <a:ln w="12700">
                <a:solidFill>
                  <a:srgbClr val="000000"/>
                </a:solidFill>
                <a:round/>
                <a:headEnd/>
                <a:tailEnd/>
              </a:ln>
            </p:spPr>
            <p:txBody>
              <a:bodyPr/>
              <a:lstStyle/>
              <a:p>
                <a:pPr>
                  <a:defRPr/>
                </a:pPr>
                <a:endParaRPr lang="en-US"/>
              </a:p>
            </p:txBody>
          </p:sp>
          <p:sp>
            <p:nvSpPr>
              <p:cNvPr id="59" name="Freeform 30"/>
              <p:cNvSpPr>
                <a:spLocks/>
              </p:cNvSpPr>
              <p:nvPr/>
            </p:nvSpPr>
            <p:spPr bwMode="auto">
              <a:xfrm>
                <a:off x="3643" y="1364"/>
                <a:ext cx="302" cy="435"/>
              </a:xfrm>
              <a:custGeom>
                <a:avLst/>
                <a:gdLst>
                  <a:gd name="T0" fmla="*/ 54 w 214"/>
                  <a:gd name="T1" fmla="*/ 12 h 290"/>
                  <a:gd name="T2" fmla="*/ 62 w 214"/>
                  <a:gd name="T3" fmla="*/ 30 h 290"/>
                  <a:gd name="T4" fmla="*/ 47 w 214"/>
                  <a:gd name="T5" fmla="*/ 41 h 290"/>
                  <a:gd name="T6" fmla="*/ 46 w 214"/>
                  <a:gd name="T7" fmla="*/ 87 h 290"/>
                  <a:gd name="T8" fmla="*/ 38 w 214"/>
                  <a:gd name="T9" fmla="*/ 57 h 290"/>
                  <a:gd name="T10" fmla="*/ 7 w 214"/>
                  <a:gd name="T11" fmla="*/ 86 h 290"/>
                  <a:gd name="T12" fmla="*/ 0 w 214"/>
                  <a:gd name="T13" fmla="*/ 169 h 290"/>
                  <a:gd name="T14" fmla="*/ 20 w 214"/>
                  <a:gd name="T15" fmla="*/ 210 h 290"/>
                  <a:gd name="T16" fmla="*/ 22 w 214"/>
                  <a:gd name="T17" fmla="*/ 231 h 290"/>
                  <a:gd name="T18" fmla="*/ 23 w 214"/>
                  <a:gd name="T19" fmla="*/ 248 h 290"/>
                  <a:gd name="T20" fmla="*/ 22 w 214"/>
                  <a:gd name="T21" fmla="*/ 263 h 290"/>
                  <a:gd name="T22" fmla="*/ 18 w 214"/>
                  <a:gd name="T23" fmla="*/ 290 h 290"/>
                  <a:gd name="T24" fmla="*/ 102 w 214"/>
                  <a:gd name="T25" fmla="*/ 285 h 290"/>
                  <a:gd name="T26" fmla="*/ 213 w 214"/>
                  <a:gd name="T27" fmla="*/ 275 h 290"/>
                  <a:gd name="T28" fmla="*/ 193 w 214"/>
                  <a:gd name="T29" fmla="*/ 269 h 290"/>
                  <a:gd name="T30" fmla="*/ 182 w 214"/>
                  <a:gd name="T31" fmla="*/ 254 h 290"/>
                  <a:gd name="T32" fmla="*/ 199 w 214"/>
                  <a:gd name="T33" fmla="*/ 241 h 290"/>
                  <a:gd name="T34" fmla="*/ 199 w 214"/>
                  <a:gd name="T35" fmla="*/ 225 h 290"/>
                  <a:gd name="T36" fmla="*/ 191 w 214"/>
                  <a:gd name="T37" fmla="*/ 211 h 290"/>
                  <a:gd name="T38" fmla="*/ 199 w 214"/>
                  <a:gd name="T39" fmla="*/ 201 h 290"/>
                  <a:gd name="T40" fmla="*/ 214 w 214"/>
                  <a:gd name="T41" fmla="*/ 202 h 290"/>
                  <a:gd name="T42" fmla="*/ 211 w 214"/>
                  <a:gd name="T43" fmla="*/ 162 h 290"/>
                  <a:gd name="T44" fmla="*/ 207 w 214"/>
                  <a:gd name="T45" fmla="*/ 138 h 290"/>
                  <a:gd name="T46" fmla="*/ 198 w 214"/>
                  <a:gd name="T47" fmla="*/ 123 h 290"/>
                  <a:gd name="T48" fmla="*/ 189 w 214"/>
                  <a:gd name="T49" fmla="*/ 114 h 290"/>
                  <a:gd name="T50" fmla="*/ 175 w 214"/>
                  <a:gd name="T51" fmla="*/ 111 h 290"/>
                  <a:gd name="T52" fmla="*/ 162 w 214"/>
                  <a:gd name="T53" fmla="*/ 111 h 290"/>
                  <a:gd name="T54" fmla="*/ 148 w 214"/>
                  <a:gd name="T55" fmla="*/ 130 h 290"/>
                  <a:gd name="T56" fmla="*/ 139 w 214"/>
                  <a:gd name="T57" fmla="*/ 136 h 290"/>
                  <a:gd name="T58" fmla="*/ 133 w 214"/>
                  <a:gd name="T59" fmla="*/ 138 h 290"/>
                  <a:gd name="T60" fmla="*/ 126 w 214"/>
                  <a:gd name="T61" fmla="*/ 135 h 290"/>
                  <a:gd name="T62" fmla="*/ 124 w 214"/>
                  <a:gd name="T63" fmla="*/ 126 h 290"/>
                  <a:gd name="T64" fmla="*/ 126 w 214"/>
                  <a:gd name="T65" fmla="*/ 120 h 290"/>
                  <a:gd name="T66" fmla="*/ 132 w 214"/>
                  <a:gd name="T67" fmla="*/ 114 h 290"/>
                  <a:gd name="T68" fmla="*/ 138 w 214"/>
                  <a:gd name="T69" fmla="*/ 111 h 290"/>
                  <a:gd name="T70" fmla="*/ 144 w 214"/>
                  <a:gd name="T71" fmla="*/ 110 h 290"/>
                  <a:gd name="T72" fmla="*/ 144 w 214"/>
                  <a:gd name="T73" fmla="*/ 99 h 290"/>
                  <a:gd name="T74" fmla="*/ 160 w 214"/>
                  <a:gd name="T75" fmla="*/ 87 h 290"/>
                  <a:gd name="T76" fmla="*/ 144 w 214"/>
                  <a:gd name="T77" fmla="*/ 49 h 290"/>
                  <a:gd name="T78" fmla="*/ 144 w 214"/>
                  <a:gd name="T79" fmla="*/ 31 h 290"/>
                  <a:gd name="T80" fmla="*/ 117 w 214"/>
                  <a:gd name="T81" fmla="*/ 24 h 290"/>
                  <a:gd name="T82" fmla="*/ 78 w 214"/>
                  <a:gd name="T83" fmla="*/ 0 h 290"/>
                  <a:gd name="T84" fmla="*/ 54 w 214"/>
                  <a:gd name="T85" fmla="*/ 12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grpFill/>
              <a:ln w="12700">
                <a:solidFill>
                  <a:srgbClr val="000000"/>
                </a:solidFill>
                <a:round/>
                <a:headEnd/>
                <a:tailEnd/>
              </a:ln>
            </p:spPr>
            <p:txBody>
              <a:bodyPr/>
              <a:lstStyle/>
              <a:p>
                <a:pPr>
                  <a:defRPr/>
                </a:pPr>
                <a:endParaRPr lang="en-US"/>
              </a:p>
            </p:txBody>
          </p:sp>
        </p:grpSp>
        <p:sp>
          <p:nvSpPr>
            <p:cNvPr id="32" name="Freeform 31"/>
            <p:cNvSpPr>
              <a:spLocks/>
            </p:cNvSpPr>
            <p:nvPr/>
          </p:nvSpPr>
          <p:spPr bwMode="auto">
            <a:xfrm>
              <a:off x="5259388" y="2778125"/>
              <a:ext cx="522287" cy="911225"/>
            </a:xfrm>
            <a:custGeom>
              <a:avLst/>
              <a:gdLst>
                <a:gd name="T0" fmla="*/ 96803 w 232"/>
                <a:gd name="T1" fmla="*/ 52342 h 383"/>
                <a:gd name="T2" fmla="*/ 396218 w 232"/>
                <a:gd name="T3" fmla="*/ 0 h 383"/>
                <a:gd name="T4" fmla="*/ 443494 w 232"/>
                <a:gd name="T5" fmla="*/ 111821 h 383"/>
                <a:gd name="T6" fmla="*/ 504277 w 232"/>
                <a:gd name="T7" fmla="*/ 578140 h 383"/>
                <a:gd name="T8" fmla="*/ 522287 w 232"/>
                <a:gd name="T9" fmla="*/ 639999 h 383"/>
                <a:gd name="T10" fmla="*/ 475011 w 232"/>
                <a:gd name="T11" fmla="*/ 763716 h 383"/>
                <a:gd name="T12" fmla="*/ 475011 w 232"/>
                <a:gd name="T13" fmla="*/ 849366 h 383"/>
                <a:gd name="T14" fmla="*/ 420981 w 232"/>
                <a:gd name="T15" fmla="*/ 839850 h 383"/>
                <a:gd name="T16" fmla="*/ 423233 w 232"/>
                <a:gd name="T17" fmla="*/ 911225 h 383"/>
                <a:gd name="T18" fmla="*/ 366952 w 232"/>
                <a:gd name="T19" fmla="*/ 882675 h 383"/>
                <a:gd name="T20" fmla="*/ 337686 w 232"/>
                <a:gd name="T21" fmla="*/ 892192 h 383"/>
                <a:gd name="T22" fmla="*/ 294912 w 232"/>
                <a:gd name="T23" fmla="*/ 885054 h 383"/>
                <a:gd name="T24" fmla="*/ 263395 w 232"/>
                <a:gd name="T25" fmla="*/ 775612 h 383"/>
                <a:gd name="T26" fmla="*/ 202611 w 232"/>
                <a:gd name="T27" fmla="*/ 742303 h 383"/>
                <a:gd name="T28" fmla="*/ 202611 w 232"/>
                <a:gd name="T29" fmla="*/ 625724 h 383"/>
                <a:gd name="T30" fmla="*/ 141828 w 232"/>
                <a:gd name="T31" fmla="*/ 639999 h 383"/>
                <a:gd name="T32" fmla="*/ 108059 w 232"/>
                <a:gd name="T33" fmla="*/ 554348 h 383"/>
                <a:gd name="T34" fmla="*/ 0 w 232"/>
                <a:gd name="T35" fmla="*/ 454423 h 383"/>
                <a:gd name="T36" fmla="*/ 78793 w 232"/>
                <a:gd name="T37" fmla="*/ 297397 h 383"/>
                <a:gd name="T38" fmla="*/ 56281 w 232"/>
                <a:gd name="T39" fmla="*/ 223643 h 383"/>
                <a:gd name="T40" fmla="*/ 135074 w 232"/>
                <a:gd name="T41" fmla="*/ 209368 h 383"/>
                <a:gd name="T42" fmla="*/ 141828 w 232"/>
                <a:gd name="T43" fmla="*/ 107063 h 383"/>
                <a:gd name="T44" fmla="*/ 96803 w 232"/>
                <a:gd name="T45" fmla="*/ 52342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chemeClr val="bg1"/>
            </a:solidFill>
            <a:ln w="12700">
              <a:solidFill>
                <a:srgbClr val="000000"/>
              </a:solidFill>
              <a:round/>
              <a:headEnd/>
              <a:tailEnd/>
            </a:ln>
          </p:spPr>
          <p:txBody>
            <a:bodyPr/>
            <a:lstStyle/>
            <a:p>
              <a:endParaRPr lang="en-US"/>
            </a:p>
          </p:txBody>
        </p:sp>
        <p:sp>
          <p:nvSpPr>
            <p:cNvPr id="33" name="Freeform 32"/>
            <p:cNvSpPr>
              <a:spLocks/>
            </p:cNvSpPr>
            <p:nvPr/>
          </p:nvSpPr>
          <p:spPr bwMode="auto">
            <a:xfrm>
              <a:off x="4795838" y="3148013"/>
              <a:ext cx="828675" cy="719137"/>
            </a:xfrm>
            <a:custGeom>
              <a:avLst/>
              <a:gdLst>
                <a:gd name="T0" fmla="*/ 0 w 368"/>
                <a:gd name="T1" fmla="*/ 23734 h 303"/>
                <a:gd name="T2" fmla="*/ 362545 w 368"/>
                <a:gd name="T3" fmla="*/ 0 h 303"/>
                <a:gd name="T4" fmla="*/ 439108 w 368"/>
                <a:gd name="T5" fmla="*/ 0 h 303"/>
                <a:gd name="T6" fmla="*/ 497655 w 368"/>
                <a:gd name="T7" fmla="*/ 21361 h 303"/>
                <a:gd name="T8" fmla="*/ 466130 w 368"/>
                <a:gd name="T9" fmla="*/ 83069 h 303"/>
                <a:gd name="T10" fmla="*/ 571966 w 368"/>
                <a:gd name="T11" fmla="*/ 185124 h 303"/>
                <a:gd name="T12" fmla="*/ 605743 w 368"/>
                <a:gd name="T13" fmla="*/ 270566 h 303"/>
                <a:gd name="T14" fmla="*/ 668795 w 368"/>
                <a:gd name="T15" fmla="*/ 249206 h 303"/>
                <a:gd name="T16" fmla="*/ 666543 w 368"/>
                <a:gd name="T17" fmla="*/ 370249 h 303"/>
                <a:gd name="T18" fmla="*/ 729594 w 368"/>
                <a:gd name="T19" fmla="*/ 405850 h 303"/>
                <a:gd name="T20" fmla="*/ 758868 w 368"/>
                <a:gd name="T21" fmla="*/ 512652 h 303"/>
                <a:gd name="T22" fmla="*/ 803905 w 368"/>
                <a:gd name="T23" fmla="*/ 522146 h 303"/>
                <a:gd name="T24" fmla="*/ 828675 w 368"/>
                <a:gd name="T25" fmla="*/ 567240 h 303"/>
                <a:gd name="T26" fmla="*/ 772379 w 368"/>
                <a:gd name="T27" fmla="*/ 628948 h 303"/>
                <a:gd name="T28" fmla="*/ 754364 w 368"/>
                <a:gd name="T29" fmla="*/ 700150 h 303"/>
                <a:gd name="T30" fmla="*/ 675550 w 368"/>
                <a:gd name="T31" fmla="*/ 719137 h 303"/>
                <a:gd name="T32" fmla="*/ 695817 w 368"/>
                <a:gd name="T33" fmla="*/ 640815 h 303"/>
                <a:gd name="T34" fmla="*/ 385064 w 368"/>
                <a:gd name="T35" fmla="*/ 669296 h 303"/>
                <a:gd name="T36" fmla="*/ 162132 w 368"/>
                <a:gd name="T37" fmla="*/ 697777 h 303"/>
                <a:gd name="T38" fmla="*/ 148621 w 368"/>
                <a:gd name="T39" fmla="*/ 621828 h 303"/>
                <a:gd name="T40" fmla="*/ 132858 w 368"/>
                <a:gd name="T41" fmla="*/ 391609 h 303"/>
                <a:gd name="T42" fmla="*/ 130606 w 368"/>
                <a:gd name="T43" fmla="*/ 265820 h 303"/>
                <a:gd name="T44" fmla="*/ 56296 w 368"/>
                <a:gd name="T45" fmla="*/ 208858 h 303"/>
                <a:gd name="T46" fmla="*/ 83318 w 368"/>
                <a:gd name="T47" fmla="*/ 156644 h 303"/>
                <a:gd name="T48" fmla="*/ 47289 w 368"/>
                <a:gd name="T49" fmla="*/ 128163 h 303"/>
                <a:gd name="T50" fmla="*/ 0 w 368"/>
                <a:gd name="T51" fmla="*/ 23734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chemeClr val="bg1"/>
            </a:solidFill>
            <a:ln w="12700">
              <a:solidFill>
                <a:srgbClr val="000000"/>
              </a:solidFill>
              <a:round/>
              <a:headEnd/>
              <a:tailEnd/>
            </a:ln>
          </p:spPr>
          <p:txBody>
            <a:bodyPr/>
            <a:lstStyle/>
            <a:p>
              <a:endParaRPr lang="en-US"/>
            </a:p>
          </p:txBody>
        </p:sp>
        <p:sp>
          <p:nvSpPr>
            <p:cNvPr id="34" name="Freeform 33"/>
            <p:cNvSpPr>
              <a:spLocks/>
            </p:cNvSpPr>
            <p:nvPr/>
          </p:nvSpPr>
          <p:spPr bwMode="auto">
            <a:xfrm>
              <a:off x="5703888" y="2843213"/>
              <a:ext cx="401637" cy="703262"/>
            </a:xfrm>
            <a:custGeom>
              <a:avLst/>
              <a:gdLst>
                <a:gd name="T0" fmla="*/ 0 w 180"/>
                <a:gd name="T1" fmla="*/ 49894 h 296"/>
                <a:gd name="T2" fmla="*/ 46858 w 180"/>
                <a:gd name="T3" fmla="*/ 76028 h 296"/>
                <a:gd name="T4" fmla="*/ 91484 w 180"/>
                <a:gd name="T5" fmla="*/ 71277 h 296"/>
                <a:gd name="T6" fmla="*/ 107103 w 180"/>
                <a:gd name="T7" fmla="*/ 57021 h 296"/>
                <a:gd name="T8" fmla="*/ 118260 w 180"/>
                <a:gd name="T9" fmla="*/ 14255 h 296"/>
                <a:gd name="T10" fmla="*/ 312384 w 180"/>
                <a:gd name="T11" fmla="*/ 0 h 296"/>
                <a:gd name="T12" fmla="*/ 401637 w 180"/>
                <a:gd name="T13" fmla="*/ 496560 h 296"/>
                <a:gd name="T14" fmla="*/ 394943 w 180"/>
                <a:gd name="T15" fmla="*/ 491808 h 296"/>
                <a:gd name="T16" fmla="*/ 328004 w 180"/>
                <a:gd name="T17" fmla="*/ 520319 h 296"/>
                <a:gd name="T18" fmla="*/ 281146 w 180"/>
                <a:gd name="T19" fmla="*/ 653368 h 296"/>
                <a:gd name="T20" fmla="*/ 211975 w 180"/>
                <a:gd name="T21" fmla="*/ 634361 h 296"/>
                <a:gd name="T22" fmla="*/ 131648 w 180"/>
                <a:gd name="T23" fmla="*/ 684255 h 296"/>
                <a:gd name="T24" fmla="*/ 26776 w 180"/>
                <a:gd name="T25" fmla="*/ 703262 h 296"/>
                <a:gd name="T26" fmla="*/ 73633 w 180"/>
                <a:gd name="T27" fmla="*/ 572588 h 296"/>
                <a:gd name="T28" fmla="*/ 53552 w 180"/>
                <a:gd name="T29" fmla="*/ 498936 h 296"/>
                <a:gd name="T30" fmla="*/ 0 w 180"/>
                <a:gd name="T31" fmla="*/ 4989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bg1"/>
            </a:solidFill>
            <a:ln w="12700">
              <a:solidFill>
                <a:srgbClr val="000000"/>
              </a:solidFill>
              <a:round/>
              <a:headEnd/>
              <a:tailEnd/>
            </a:ln>
          </p:spPr>
          <p:txBody>
            <a:bodyPr/>
            <a:lstStyle/>
            <a:p>
              <a:endParaRPr lang="en-US"/>
            </a:p>
          </p:txBody>
        </p:sp>
        <p:sp>
          <p:nvSpPr>
            <p:cNvPr id="35" name="Freeform 34"/>
            <p:cNvSpPr>
              <a:spLocks/>
            </p:cNvSpPr>
            <p:nvPr/>
          </p:nvSpPr>
          <p:spPr bwMode="auto">
            <a:xfrm>
              <a:off x="6016625" y="2698750"/>
              <a:ext cx="519113" cy="638175"/>
            </a:xfrm>
            <a:custGeom>
              <a:avLst/>
              <a:gdLst>
                <a:gd name="T0" fmla="*/ 0 w 231"/>
                <a:gd name="T1" fmla="*/ 143410 h 267"/>
                <a:gd name="T2" fmla="*/ 233713 w 231"/>
                <a:gd name="T3" fmla="*/ 119508 h 267"/>
                <a:gd name="T4" fmla="*/ 283153 w 231"/>
                <a:gd name="T5" fmla="*/ 129069 h 267"/>
                <a:gd name="T6" fmla="*/ 393267 w 231"/>
                <a:gd name="T7" fmla="*/ 74095 h 267"/>
                <a:gd name="T8" fmla="*/ 417987 w 231"/>
                <a:gd name="T9" fmla="*/ 23902 h 267"/>
                <a:gd name="T10" fmla="*/ 483157 w 231"/>
                <a:gd name="T11" fmla="*/ 0 h 267"/>
                <a:gd name="T12" fmla="*/ 519113 w 231"/>
                <a:gd name="T13" fmla="*/ 241407 h 267"/>
                <a:gd name="T14" fmla="*/ 492146 w 231"/>
                <a:gd name="T15" fmla="*/ 267699 h 267"/>
                <a:gd name="T16" fmla="*/ 498888 w 231"/>
                <a:gd name="T17" fmla="*/ 435011 h 267"/>
                <a:gd name="T18" fmla="*/ 447201 w 231"/>
                <a:gd name="T19" fmla="*/ 449352 h 267"/>
                <a:gd name="T20" fmla="*/ 417987 w 231"/>
                <a:gd name="T21" fmla="*/ 542568 h 267"/>
                <a:gd name="T22" fmla="*/ 377537 w 231"/>
                <a:gd name="T23" fmla="*/ 530617 h 267"/>
                <a:gd name="T24" fmla="*/ 364053 w 231"/>
                <a:gd name="T25" fmla="*/ 638175 h 267"/>
                <a:gd name="T26" fmla="*/ 305625 w 231"/>
                <a:gd name="T27" fmla="*/ 592762 h 267"/>
                <a:gd name="T28" fmla="*/ 191016 w 231"/>
                <a:gd name="T29" fmla="*/ 621444 h 267"/>
                <a:gd name="T30" fmla="*/ 141576 w 231"/>
                <a:gd name="T31" fmla="*/ 580811 h 267"/>
                <a:gd name="T32" fmla="*/ 76406 w 231"/>
                <a:gd name="T33" fmla="*/ 578421 h 267"/>
                <a:gd name="T34" fmla="*/ 42698 w 231"/>
                <a:gd name="T35" fmla="*/ 399158 h 267"/>
                <a:gd name="T36" fmla="*/ 0 w 231"/>
                <a:gd name="T37" fmla="*/ 143410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00B050"/>
            </a:solidFill>
            <a:ln w="12700">
              <a:solidFill>
                <a:srgbClr val="000000"/>
              </a:solidFill>
              <a:round/>
              <a:headEnd/>
              <a:tailEnd/>
            </a:ln>
          </p:spPr>
          <p:txBody>
            <a:bodyPr/>
            <a:lstStyle/>
            <a:p>
              <a:endParaRPr lang="en-US"/>
            </a:p>
          </p:txBody>
        </p:sp>
        <p:sp>
          <p:nvSpPr>
            <p:cNvPr id="36" name="Freeform 35"/>
            <p:cNvSpPr>
              <a:spLocks/>
            </p:cNvSpPr>
            <p:nvPr/>
          </p:nvSpPr>
          <p:spPr bwMode="auto">
            <a:xfrm>
              <a:off x="5553075" y="3275013"/>
              <a:ext cx="915988" cy="536575"/>
            </a:xfrm>
            <a:custGeom>
              <a:avLst/>
              <a:gdLst>
                <a:gd name="T0" fmla="*/ 0 w 407"/>
                <a:gd name="T1" fmla="*/ 536575 h 226"/>
                <a:gd name="T2" fmla="*/ 222808 w 407"/>
                <a:gd name="T3" fmla="*/ 503336 h 226"/>
                <a:gd name="T4" fmla="*/ 222808 w 407"/>
                <a:gd name="T5" fmla="*/ 479594 h 226"/>
                <a:gd name="T6" fmla="*/ 760698 w 407"/>
                <a:gd name="T7" fmla="*/ 401244 h 226"/>
                <a:gd name="T8" fmla="*/ 769700 w 407"/>
                <a:gd name="T9" fmla="*/ 360882 h 226"/>
                <a:gd name="T10" fmla="*/ 848470 w 407"/>
                <a:gd name="T11" fmla="*/ 330017 h 226"/>
                <a:gd name="T12" fmla="*/ 857473 w 407"/>
                <a:gd name="T13" fmla="*/ 287281 h 226"/>
                <a:gd name="T14" fmla="*/ 891232 w 407"/>
                <a:gd name="T15" fmla="*/ 273036 h 226"/>
                <a:gd name="T16" fmla="*/ 915988 w 407"/>
                <a:gd name="T17" fmla="*/ 208932 h 226"/>
                <a:gd name="T18" fmla="*/ 841719 w 407"/>
                <a:gd name="T19" fmla="*/ 144828 h 226"/>
                <a:gd name="T20" fmla="*/ 828215 w 407"/>
                <a:gd name="T21" fmla="*/ 59356 h 226"/>
                <a:gd name="T22" fmla="*/ 769700 w 407"/>
                <a:gd name="T23" fmla="*/ 16620 h 226"/>
                <a:gd name="T24" fmla="*/ 650419 w 407"/>
                <a:gd name="T25" fmla="*/ 40362 h 226"/>
                <a:gd name="T26" fmla="*/ 594154 w 407"/>
                <a:gd name="T27" fmla="*/ 2374 h 226"/>
                <a:gd name="T28" fmla="*/ 540140 w 407"/>
                <a:gd name="T29" fmla="*/ 0 h 226"/>
                <a:gd name="T30" fmla="*/ 551393 w 407"/>
                <a:gd name="T31" fmla="*/ 59356 h 226"/>
                <a:gd name="T32" fmla="*/ 477124 w 407"/>
                <a:gd name="T33" fmla="*/ 90221 h 226"/>
                <a:gd name="T34" fmla="*/ 427611 w 407"/>
                <a:gd name="T35" fmla="*/ 223177 h 226"/>
                <a:gd name="T36" fmla="*/ 360094 w 407"/>
                <a:gd name="T37" fmla="*/ 201809 h 226"/>
                <a:gd name="T38" fmla="*/ 279072 w 407"/>
                <a:gd name="T39" fmla="*/ 251668 h 226"/>
                <a:gd name="T40" fmla="*/ 175546 w 407"/>
                <a:gd name="T41" fmla="*/ 270662 h 226"/>
                <a:gd name="T42" fmla="*/ 175546 w 407"/>
                <a:gd name="T43" fmla="*/ 346637 h 226"/>
                <a:gd name="T44" fmla="*/ 123782 w 407"/>
                <a:gd name="T45" fmla="*/ 344263 h 226"/>
                <a:gd name="T46" fmla="*/ 126033 w 407"/>
                <a:gd name="T47" fmla="*/ 410741 h 226"/>
                <a:gd name="T48" fmla="*/ 72019 w 407"/>
                <a:gd name="T49" fmla="*/ 384625 h 226"/>
                <a:gd name="T50" fmla="*/ 40511 w 407"/>
                <a:gd name="T51" fmla="*/ 396496 h 226"/>
                <a:gd name="T52" fmla="*/ 67518 w 407"/>
                <a:gd name="T53" fmla="*/ 441606 h 226"/>
                <a:gd name="T54" fmla="*/ 11253 w 407"/>
                <a:gd name="T55" fmla="*/ 500962 h 226"/>
                <a:gd name="T56" fmla="*/ 0 w 407"/>
                <a:gd name="T57" fmla="*/ 536575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chemeClr val="bg1"/>
            </a:solidFill>
            <a:ln w="12700">
              <a:solidFill>
                <a:srgbClr val="000000"/>
              </a:solidFill>
              <a:round/>
              <a:headEnd/>
              <a:tailEnd/>
            </a:ln>
          </p:spPr>
          <p:txBody>
            <a:bodyPr/>
            <a:lstStyle/>
            <a:p>
              <a:endParaRPr lang="en-US"/>
            </a:p>
          </p:txBody>
        </p:sp>
        <p:sp>
          <p:nvSpPr>
            <p:cNvPr id="37" name="Freeform 36"/>
            <p:cNvSpPr>
              <a:spLocks/>
            </p:cNvSpPr>
            <p:nvPr/>
          </p:nvSpPr>
          <p:spPr bwMode="auto">
            <a:xfrm>
              <a:off x="5494338" y="3621088"/>
              <a:ext cx="1052512" cy="407987"/>
            </a:xfrm>
            <a:custGeom>
              <a:avLst/>
              <a:gdLst>
                <a:gd name="T0" fmla="*/ 62837 w 469"/>
                <a:gd name="T1" fmla="*/ 186099 h 171"/>
                <a:gd name="T2" fmla="*/ 62837 w 469"/>
                <a:gd name="T3" fmla="*/ 193257 h 171"/>
                <a:gd name="T4" fmla="*/ 44883 w 469"/>
                <a:gd name="T5" fmla="*/ 231431 h 171"/>
                <a:gd name="T6" fmla="*/ 65081 w 469"/>
                <a:gd name="T7" fmla="*/ 283921 h 171"/>
                <a:gd name="T8" fmla="*/ 0 w 469"/>
                <a:gd name="T9" fmla="*/ 329253 h 171"/>
                <a:gd name="T10" fmla="*/ 13465 w 469"/>
                <a:gd name="T11" fmla="*/ 407987 h 171"/>
                <a:gd name="T12" fmla="*/ 289497 w 469"/>
                <a:gd name="T13" fmla="*/ 384128 h 171"/>
                <a:gd name="T14" fmla="*/ 617145 w 469"/>
                <a:gd name="T15" fmla="*/ 343568 h 171"/>
                <a:gd name="T16" fmla="*/ 780968 w 469"/>
                <a:gd name="T17" fmla="*/ 312551 h 171"/>
                <a:gd name="T18" fmla="*/ 814631 w 469"/>
                <a:gd name="T19" fmla="*/ 207572 h 171"/>
                <a:gd name="T20" fmla="*/ 872979 w 469"/>
                <a:gd name="T21" fmla="*/ 202801 h 171"/>
                <a:gd name="T22" fmla="*/ 1052512 w 469"/>
                <a:gd name="T23" fmla="*/ 0 h 171"/>
                <a:gd name="T24" fmla="*/ 819119 w 469"/>
                <a:gd name="T25" fmla="*/ 50104 h 171"/>
                <a:gd name="T26" fmla="*/ 276032 w 469"/>
                <a:gd name="T27" fmla="*/ 133610 h 171"/>
                <a:gd name="T28" fmla="*/ 280520 w 469"/>
                <a:gd name="T29" fmla="*/ 157469 h 171"/>
                <a:gd name="T30" fmla="*/ 62837 w 469"/>
                <a:gd name="T31" fmla="*/ 186099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chemeClr val="bg1"/>
            </a:solidFill>
            <a:ln w="12700">
              <a:solidFill>
                <a:srgbClr val="000000"/>
              </a:solidFill>
              <a:round/>
              <a:headEnd/>
              <a:tailEnd/>
            </a:ln>
          </p:spPr>
          <p:txBody>
            <a:bodyPr/>
            <a:lstStyle/>
            <a:p>
              <a:endParaRPr lang="en-US"/>
            </a:p>
          </p:txBody>
        </p:sp>
        <p:sp>
          <p:nvSpPr>
            <p:cNvPr id="38" name="Freeform 37"/>
            <p:cNvSpPr>
              <a:spLocks/>
            </p:cNvSpPr>
            <p:nvPr/>
          </p:nvSpPr>
          <p:spPr bwMode="auto">
            <a:xfrm>
              <a:off x="5389563" y="3995738"/>
              <a:ext cx="430212" cy="798512"/>
            </a:xfrm>
            <a:custGeom>
              <a:avLst/>
              <a:gdLst>
                <a:gd name="T0" fmla="*/ 120997 w 192"/>
                <a:gd name="T1" fmla="*/ 26220 h 335"/>
                <a:gd name="T2" fmla="*/ 56017 w 192"/>
                <a:gd name="T3" fmla="*/ 162086 h 335"/>
                <a:gd name="T4" fmla="*/ 0 w 192"/>
                <a:gd name="T5" fmla="*/ 250280 h 335"/>
                <a:gd name="T6" fmla="*/ 17926 w 192"/>
                <a:gd name="T7" fmla="*/ 355159 h 335"/>
                <a:gd name="T8" fmla="*/ 85146 w 192"/>
                <a:gd name="T9" fmla="*/ 498176 h 335"/>
                <a:gd name="T10" fmla="*/ 33610 w 192"/>
                <a:gd name="T11" fmla="*/ 643577 h 335"/>
                <a:gd name="T12" fmla="*/ 11203 w 192"/>
                <a:gd name="T13" fmla="*/ 719853 h 335"/>
                <a:gd name="T14" fmla="*/ 262160 w 192"/>
                <a:gd name="T15" fmla="*/ 688866 h 335"/>
                <a:gd name="T16" fmla="*/ 273364 w 192"/>
                <a:gd name="T17" fmla="*/ 786594 h 335"/>
                <a:gd name="T18" fmla="*/ 324900 w 192"/>
                <a:gd name="T19" fmla="*/ 798512 h 335"/>
                <a:gd name="T20" fmla="*/ 338344 w 192"/>
                <a:gd name="T21" fmla="*/ 748456 h 335"/>
                <a:gd name="T22" fmla="*/ 430212 w 192"/>
                <a:gd name="T23" fmla="*/ 734154 h 335"/>
                <a:gd name="T24" fmla="*/ 410046 w 192"/>
                <a:gd name="T25" fmla="*/ 572068 h 335"/>
                <a:gd name="T26" fmla="*/ 405564 w 192"/>
                <a:gd name="T27" fmla="*/ 0 h 335"/>
                <a:gd name="T28" fmla="*/ 120997 w 192"/>
                <a:gd name="T29" fmla="*/ 26220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chemeClr val="bg1"/>
            </a:solidFill>
            <a:ln w="12700">
              <a:solidFill>
                <a:srgbClr val="000000"/>
              </a:solidFill>
              <a:round/>
              <a:headEnd/>
              <a:tailEnd/>
            </a:ln>
          </p:spPr>
          <p:txBody>
            <a:bodyPr/>
            <a:lstStyle/>
            <a:p>
              <a:endParaRPr lang="en-US"/>
            </a:p>
          </p:txBody>
        </p:sp>
        <p:sp>
          <p:nvSpPr>
            <p:cNvPr id="39" name="Freeform 38"/>
            <p:cNvSpPr>
              <a:spLocks/>
            </p:cNvSpPr>
            <p:nvPr/>
          </p:nvSpPr>
          <p:spPr bwMode="auto">
            <a:xfrm>
              <a:off x="5795963" y="3960813"/>
              <a:ext cx="485775" cy="803275"/>
            </a:xfrm>
            <a:custGeom>
              <a:avLst/>
              <a:gdLst>
                <a:gd name="T0" fmla="*/ 0 w 217"/>
                <a:gd name="T1" fmla="*/ 40401 h 338"/>
                <a:gd name="T2" fmla="*/ 315642 w 217"/>
                <a:gd name="T3" fmla="*/ 0 h 338"/>
                <a:gd name="T4" fmla="*/ 416379 w 217"/>
                <a:gd name="T5" fmla="*/ 370742 h 338"/>
                <a:gd name="T6" fmla="*/ 485775 w 217"/>
                <a:gd name="T7" fmla="*/ 430156 h 338"/>
                <a:gd name="T8" fmla="*/ 429810 w 217"/>
                <a:gd name="T9" fmla="*/ 539478 h 338"/>
                <a:gd name="T10" fmla="*/ 483536 w 217"/>
                <a:gd name="T11" fmla="*/ 644046 h 338"/>
                <a:gd name="T12" fmla="*/ 161179 w 217"/>
                <a:gd name="T13" fmla="*/ 682071 h 338"/>
                <a:gd name="T14" fmla="*/ 174610 w 217"/>
                <a:gd name="T15" fmla="*/ 772380 h 338"/>
                <a:gd name="T16" fmla="*/ 127600 w 217"/>
                <a:gd name="T17" fmla="*/ 803275 h 338"/>
                <a:gd name="T18" fmla="*/ 89544 w 217"/>
                <a:gd name="T19" fmla="*/ 689200 h 338"/>
                <a:gd name="T20" fmla="*/ 67158 w 217"/>
                <a:gd name="T21" fmla="*/ 781886 h 338"/>
                <a:gd name="T22" fmla="*/ 26863 w 217"/>
                <a:gd name="T23" fmla="*/ 772380 h 338"/>
                <a:gd name="T24" fmla="*/ 13432 w 217"/>
                <a:gd name="T25" fmla="*/ 679694 h 338"/>
                <a:gd name="T26" fmla="*/ 2239 w 217"/>
                <a:gd name="T27" fmla="*/ 598891 h 338"/>
                <a:gd name="T28" fmla="*/ 0 w 217"/>
                <a:gd name="T29" fmla="*/ 40401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bg1"/>
            </a:solidFill>
            <a:ln w="12700">
              <a:solidFill>
                <a:srgbClr val="000000"/>
              </a:solidFill>
              <a:round/>
              <a:headEnd/>
              <a:tailEnd/>
            </a:ln>
          </p:spPr>
          <p:txBody>
            <a:bodyPr/>
            <a:lstStyle/>
            <a:p>
              <a:endParaRPr lang="en-US"/>
            </a:p>
          </p:txBody>
        </p:sp>
        <p:sp>
          <p:nvSpPr>
            <p:cNvPr id="40" name="Freeform 39"/>
            <p:cNvSpPr>
              <a:spLocks/>
            </p:cNvSpPr>
            <p:nvPr/>
          </p:nvSpPr>
          <p:spPr bwMode="auto">
            <a:xfrm>
              <a:off x="6110288" y="3919538"/>
              <a:ext cx="676275" cy="739775"/>
            </a:xfrm>
            <a:custGeom>
              <a:avLst/>
              <a:gdLst>
                <a:gd name="T0" fmla="*/ 0 w 300"/>
                <a:gd name="T1" fmla="*/ 45195 h 311"/>
                <a:gd name="T2" fmla="*/ 6763 w 300"/>
                <a:gd name="T3" fmla="*/ 45195 h 311"/>
                <a:gd name="T4" fmla="*/ 164560 w 300"/>
                <a:gd name="T5" fmla="*/ 14272 h 311"/>
                <a:gd name="T6" fmla="*/ 304324 w 300"/>
                <a:gd name="T7" fmla="*/ 0 h 311"/>
                <a:gd name="T8" fmla="*/ 284035 w 300"/>
                <a:gd name="T9" fmla="*/ 38059 h 311"/>
                <a:gd name="T10" fmla="*/ 326866 w 300"/>
                <a:gd name="T11" fmla="*/ 38059 h 311"/>
                <a:gd name="T12" fmla="*/ 568071 w 300"/>
                <a:gd name="T13" fmla="*/ 266414 h 311"/>
                <a:gd name="T14" fmla="*/ 662750 w 300"/>
                <a:gd name="T15" fmla="*/ 413893 h 311"/>
                <a:gd name="T16" fmla="*/ 676275 w 300"/>
                <a:gd name="T17" fmla="*/ 513799 h 311"/>
                <a:gd name="T18" fmla="*/ 644716 w 300"/>
                <a:gd name="T19" fmla="*/ 537586 h 311"/>
                <a:gd name="T20" fmla="*/ 662750 w 300"/>
                <a:gd name="T21" fmla="*/ 637491 h 311"/>
                <a:gd name="T22" fmla="*/ 595122 w 300"/>
                <a:gd name="T23" fmla="*/ 642248 h 311"/>
                <a:gd name="T24" fmla="*/ 595122 w 300"/>
                <a:gd name="T25" fmla="*/ 727882 h 311"/>
                <a:gd name="T26" fmla="*/ 541020 w 300"/>
                <a:gd name="T27" fmla="*/ 685065 h 311"/>
                <a:gd name="T28" fmla="*/ 193865 w 300"/>
                <a:gd name="T29" fmla="*/ 739775 h 311"/>
                <a:gd name="T30" fmla="*/ 114967 w 300"/>
                <a:gd name="T31" fmla="*/ 580402 h 311"/>
                <a:gd name="T32" fmla="*/ 171323 w 300"/>
                <a:gd name="T33" fmla="*/ 470982 h 311"/>
                <a:gd name="T34" fmla="*/ 96933 w 300"/>
                <a:gd name="T35" fmla="*/ 416272 h 311"/>
                <a:gd name="T36" fmla="*/ 0 w 300"/>
                <a:gd name="T37" fmla="*/ 45195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bg1"/>
            </a:solidFill>
            <a:ln w="12700">
              <a:solidFill>
                <a:srgbClr val="000000"/>
              </a:solidFill>
              <a:round/>
              <a:headEnd/>
              <a:tailEnd/>
            </a:ln>
          </p:spPr>
          <p:txBody>
            <a:bodyPr/>
            <a:lstStyle/>
            <a:p>
              <a:endParaRPr lang="en-US"/>
            </a:p>
          </p:txBody>
        </p:sp>
        <p:sp>
          <p:nvSpPr>
            <p:cNvPr id="41" name="Freeform 40"/>
            <p:cNvSpPr>
              <a:spLocks/>
            </p:cNvSpPr>
            <p:nvPr/>
          </p:nvSpPr>
          <p:spPr bwMode="auto">
            <a:xfrm>
              <a:off x="6392863" y="3817938"/>
              <a:ext cx="615950" cy="517525"/>
            </a:xfrm>
            <a:custGeom>
              <a:avLst/>
              <a:gdLst>
                <a:gd name="T0" fmla="*/ 22480 w 274"/>
                <a:gd name="T1" fmla="*/ 93011 h 217"/>
                <a:gd name="T2" fmla="*/ 71936 w 274"/>
                <a:gd name="T3" fmla="*/ 42928 h 217"/>
                <a:gd name="T4" fmla="*/ 256271 w 274"/>
                <a:gd name="T5" fmla="*/ 0 h 217"/>
                <a:gd name="T6" fmla="*/ 312471 w 274"/>
                <a:gd name="T7" fmla="*/ 28619 h 217"/>
                <a:gd name="T8" fmla="*/ 431615 w 274"/>
                <a:gd name="T9" fmla="*/ 7155 h 217"/>
                <a:gd name="T10" fmla="*/ 528278 w 274"/>
                <a:gd name="T11" fmla="*/ 81087 h 217"/>
                <a:gd name="T12" fmla="*/ 615950 w 274"/>
                <a:gd name="T13" fmla="*/ 138325 h 217"/>
                <a:gd name="T14" fmla="*/ 566494 w 274"/>
                <a:gd name="T15" fmla="*/ 293344 h 217"/>
                <a:gd name="T16" fmla="*/ 492310 w 274"/>
                <a:gd name="T17" fmla="*/ 372046 h 217"/>
                <a:gd name="T18" fmla="*/ 411383 w 274"/>
                <a:gd name="T19" fmla="*/ 395895 h 217"/>
                <a:gd name="T20" fmla="*/ 427119 w 274"/>
                <a:gd name="T21" fmla="*/ 457902 h 217"/>
                <a:gd name="T22" fmla="*/ 377663 w 274"/>
                <a:gd name="T23" fmla="*/ 517525 h 217"/>
                <a:gd name="T24" fmla="*/ 283247 w 274"/>
                <a:gd name="T25" fmla="*/ 372046 h 217"/>
                <a:gd name="T26" fmla="*/ 40464 w 274"/>
                <a:gd name="T27" fmla="*/ 138325 h 217"/>
                <a:gd name="T28" fmla="*/ 0 w 274"/>
                <a:gd name="T29" fmla="*/ 138325 h 217"/>
                <a:gd name="T30" fmla="*/ 22480 w 274"/>
                <a:gd name="T31" fmla="*/ 93011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chemeClr val="bg1"/>
            </a:solidFill>
            <a:ln w="12700">
              <a:solidFill>
                <a:srgbClr val="000000"/>
              </a:solidFill>
              <a:round/>
              <a:headEnd/>
              <a:tailEnd/>
            </a:ln>
          </p:spPr>
          <p:txBody>
            <a:bodyPr/>
            <a:lstStyle/>
            <a:p>
              <a:endParaRPr lang="en-US"/>
            </a:p>
          </p:txBody>
        </p:sp>
        <p:sp>
          <p:nvSpPr>
            <p:cNvPr id="42" name="Freeform 41"/>
            <p:cNvSpPr>
              <a:spLocks/>
            </p:cNvSpPr>
            <p:nvPr/>
          </p:nvSpPr>
          <p:spPr bwMode="auto">
            <a:xfrm>
              <a:off x="5954713" y="4556125"/>
              <a:ext cx="1154112" cy="827088"/>
            </a:xfrm>
            <a:custGeom>
              <a:avLst/>
              <a:gdLst>
                <a:gd name="T0" fmla="*/ 0 w 513"/>
                <a:gd name="T1" fmla="*/ 80807 h 348"/>
                <a:gd name="T2" fmla="*/ 317212 w 513"/>
                <a:gd name="T3" fmla="*/ 47534 h 348"/>
                <a:gd name="T4" fmla="*/ 350958 w 513"/>
                <a:gd name="T5" fmla="*/ 102198 h 348"/>
                <a:gd name="T6" fmla="*/ 690667 w 513"/>
                <a:gd name="T7" fmla="*/ 47534 h 348"/>
                <a:gd name="T8" fmla="*/ 749160 w 513"/>
                <a:gd name="T9" fmla="*/ 92691 h 348"/>
                <a:gd name="T10" fmla="*/ 749160 w 513"/>
                <a:gd name="T11" fmla="*/ 7130 h 348"/>
                <a:gd name="T12" fmla="*/ 744661 w 513"/>
                <a:gd name="T13" fmla="*/ 0 h 348"/>
                <a:gd name="T14" fmla="*/ 812153 w 513"/>
                <a:gd name="T15" fmla="*/ 4753 h 348"/>
                <a:gd name="T16" fmla="*/ 884144 w 513"/>
                <a:gd name="T17" fmla="*/ 133095 h 348"/>
                <a:gd name="T18" fmla="*/ 998880 w 513"/>
                <a:gd name="T19" fmla="*/ 306593 h 348"/>
                <a:gd name="T20" fmla="*/ 1055124 w 513"/>
                <a:gd name="T21" fmla="*/ 456324 h 348"/>
                <a:gd name="T22" fmla="*/ 1140613 w 513"/>
                <a:gd name="T23" fmla="*/ 560899 h 348"/>
                <a:gd name="T24" fmla="*/ 1154112 w 513"/>
                <a:gd name="T25" fmla="*/ 713007 h 348"/>
                <a:gd name="T26" fmla="*/ 1127115 w 513"/>
                <a:gd name="T27" fmla="*/ 803321 h 348"/>
                <a:gd name="T28" fmla="*/ 1005630 w 513"/>
                <a:gd name="T29" fmla="*/ 827088 h 348"/>
                <a:gd name="T30" fmla="*/ 985382 w 513"/>
                <a:gd name="T31" fmla="*/ 789061 h 348"/>
                <a:gd name="T32" fmla="*/ 899892 w 513"/>
                <a:gd name="T33" fmla="*/ 734397 h 348"/>
                <a:gd name="T34" fmla="*/ 872895 w 513"/>
                <a:gd name="T35" fmla="*/ 677357 h 348"/>
                <a:gd name="T36" fmla="*/ 850398 w 513"/>
                <a:gd name="T37" fmla="*/ 655966 h 348"/>
                <a:gd name="T38" fmla="*/ 836900 w 513"/>
                <a:gd name="T39" fmla="*/ 603679 h 348"/>
                <a:gd name="T40" fmla="*/ 816652 w 513"/>
                <a:gd name="T41" fmla="*/ 617939 h 348"/>
                <a:gd name="T42" fmla="*/ 749160 w 513"/>
                <a:gd name="T43" fmla="*/ 549015 h 348"/>
                <a:gd name="T44" fmla="*/ 764908 w 513"/>
                <a:gd name="T45" fmla="*/ 484845 h 348"/>
                <a:gd name="T46" fmla="*/ 749160 w 513"/>
                <a:gd name="T47" fmla="*/ 449194 h 348"/>
                <a:gd name="T48" fmla="*/ 728913 w 513"/>
                <a:gd name="T49" fmla="*/ 461078 h 348"/>
                <a:gd name="T50" fmla="*/ 731162 w 513"/>
                <a:gd name="T51" fmla="*/ 499105 h 348"/>
                <a:gd name="T52" fmla="*/ 708665 w 513"/>
                <a:gd name="T53" fmla="*/ 449194 h 348"/>
                <a:gd name="T54" fmla="*/ 710915 w 513"/>
                <a:gd name="T55" fmla="*/ 332737 h 348"/>
                <a:gd name="T56" fmla="*/ 668170 w 513"/>
                <a:gd name="T57" fmla="*/ 263813 h 348"/>
                <a:gd name="T58" fmla="*/ 560183 w 513"/>
                <a:gd name="T59" fmla="*/ 206772 h 348"/>
                <a:gd name="T60" fmla="*/ 506189 w 513"/>
                <a:gd name="T61" fmla="*/ 142601 h 348"/>
                <a:gd name="T62" fmla="*/ 445447 w 513"/>
                <a:gd name="T63" fmla="*/ 135471 h 348"/>
                <a:gd name="T64" fmla="*/ 420700 w 513"/>
                <a:gd name="T65" fmla="*/ 175875 h 348"/>
                <a:gd name="T66" fmla="*/ 330710 w 513"/>
                <a:gd name="T67" fmla="*/ 204395 h 348"/>
                <a:gd name="T68" fmla="*/ 278967 w 513"/>
                <a:gd name="T69" fmla="*/ 175875 h 348"/>
                <a:gd name="T70" fmla="*/ 251970 w 513"/>
                <a:gd name="T71" fmla="*/ 133095 h 348"/>
                <a:gd name="T72" fmla="*/ 83240 w 513"/>
                <a:gd name="T73" fmla="*/ 171122 h 348"/>
                <a:gd name="T74" fmla="*/ 47244 w 513"/>
                <a:gd name="T75" fmla="*/ 140225 h 348"/>
                <a:gd name="T76" fmla="*/ 8999 w 513"/>
                <a:gd name="T77" fmla="*/ 173498 h 348"/>
                <a:gd name="T78" fmla="*/ 0 w 513"/>
                <a:gd name="T79" fmla="*/ 8080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chemeClr val="bg1"/>
            </a:solidFill>
            <a:ln w="12700">
              <a:solidFill>
                <a:srgbClr val="000000"/>
              </a:solidFill>
              <a:round/>
              <a:headEnd/>
              <a:tailEnd/>
            </a:ln>
          </p:spPr>
          <p:txBody>
            <a:bodyPr/>
            <a:lstStyle/>
            <a:p>
              <a:endParaRPr lang="en-US"/>
            </a:p>
          </p:txBody>
        </p:sp>
        <p:sp>
          <p:nvSpPr>
            <p:cNvPr id="43" name="Freeform 42"/>
            <p:cNvSpPr>
              <a:spLocks/>
            </p:cNvSpPr>
            <p:nvPr/>
          </p:nvSpPr>
          <p:spPr bwMode="auto">
            <a:xfrm>
              <a:off x="6273800" y="3463925"/>
              <a:ext cx="1057275" cy="492125"/>
            </a:xfrm>
            <a:custGeom>
              <a:avLst/>
              <a:gdLst>
                <a:gd name="T0" fmla="*/ 35840 w 472"/>
                <a:gd name="T1" fmla="*/ 363745 h 207"/>
                <a:gd name="T2" fmla="*/ 0 w 472"/>
                <a:gd name="T3" fmla="*/ 468351 h 207"/>
                <a:gd name="T4" fmla="*/ 136639 w 472"/>
                <a:gd name="T5" fmla="*/ 454086 h 207"/>
                <a:gd name="T6" fmla="*/ 190399 w 472"/>
                <a:gd name="T7" fmla="*/ 406538 h 207"/>
                <a:gd name="T8" fmla="*/ 376318 w 472"/>
                <a:gd name="T9" fmla="*/ 354235 h 207"/>
                <a:gd name="T10" fmla="*/ 427838 w 472"/>
                <a:gd name="T11" fmla="*/ 382764 h 207"/>
                <a:gd name="T12" fmla="*/ 551037 w 472"/>
                <a:gd name="T13" fmla="*/ 363745 h 207"/>
                <a:gd name="T14" fmla="*/ 551037 w 472"/>
                <a:gd name="T15" fmla="*/ 370877 h 207"/>
                <a:gd name="T16" fmla="*/ 734717 w 472"/>
                <a:gd name="T17" fmla="*/ 492125 h 207"/>
                <a:gd name="T18" fmla="*/ 842236 w 472"/>
                <a:gd name="T19" fmla="*/ 456464 h 207"/>
                <a:gd name="T20" fmla="*/ 902716 w 472"/>
                <a:gd name="T21" fmla="*/ 320951 h 207"/>
                <a:gd name="T22" fmla="*/ 1007995 w 472"/>
                <a:gd name="T23" fmla="*/ 282912 h 207"/>
                <a:gd name="T24" fmla="*/ 1057275 w 472"/>
                <a:gd name="T25" fmla="*/ 183061 h 207"/>
                <a:gd name="T26" fmla="*/ 1055035 w 472"/>
                <a:gd name="T27" fmla="*/ 61813 h 207"/>
                <a:gd name="T28" fmla="*/ 1041595 w 472"/>
                <a:gd name="T29" fmla="*/ 161664 h 207"/>
                <a:gd name="T30" fmla="*/ 983355 w 472"/>
                <a:gd name="T31" fmla="*/ 247251 h 207"/>
                <a:gd name="T32" fmla="*/ 960955 w 472"/>
                <a:gd name="T33" fmla="*/ 240119 h 207"/>
                <a:gd name="T34" fmla="*/ 882556 w 472"/>
                <a:gd name="T35" fmla="*/ 263893 h 207"/>
                <a:gd name="T36" fmla="*/ 882556 w 472"/>
                <a:gd name="T37" fmla="*/ 235364 h 207"/>
                <a:gd name="T38" fmla="*/ 960955 w 472"/>
                <a:gd name="T39" fmla="*/ 206835 h 207"/>
                <a:gd name="T40" fmla="*/ 889276 w 472"/>
                <a:gd name="T41" fmla="*/ 197325 h 207"/>
                <a:gd name="T42" fmla="*/ 969915 w 472"/>
                <a:gd name="T43" fmla="*/ 171174 h 207"/>
                <a:gd name="T44" fmla="*/ 1001275 w 472"/>
                <a:gd name="T45" fmla="*/ 185438 h 207"/>
                <a:gd name="T46" fmla="*/ 1016955 w 472"/>
                <a:gd name="T47" fmla="*/ 90342 h 207"/>
                <a:gd name="T48" fmla="*/ 996795 w 472"/>
                <a:gd name="T49" fmla="*/ 68945 h 207"/>
                <a:gd name="T50" fmla="*/ 900476 w 472"/>
                <a:gd name="T51" fmla="*/ 106984 h 207"/>
                <a:gd name="T52" fmla="*/ 902716 w 472"/>
                <a:gd name="T53" fmla="*/ 49926 h 207"/>
                <a:gd name="T54" fmla="*/ 943036 w 472"/>
                <a:gd name="T55" fmla="*/ 64190 h 207"/>
                <a:gd name="T56" fmla="*/ 996795 w 472"/>
                <a:gd name="T57" fmla="*/ 21397 h 207"/>
                <a:gd name="T58" fmla="*/ 967675 w 472"/>
                <a:gd name="T59" fmla="*/ 0 h 207"/>
                <a:gd name="T60" fmla="*/ 651837 w 472"/>
                <a:gd name="T61" fmla="*/ 76077 h 207"/>
                <a:gd name="T62" fmla="*/ 264319 w 472"/>
                <a:gd name="T63" fmla="*/ 159287 h 207"/>
                <a:gd name="T64" fmla="*/ 87360 w 472"/>
                <a:gd name="T65" fmla="*/ 361367 h 207"/>
                <a:gd name="T66" fmla="*/ 35840 w 472"/>
                <a:gd name="T67" fmla="*/ 363745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00B050"/>
            </a:solidFill>
            <a:ln w="9525">
              <a:solidFill>
                <a:schemeClr val="tx1"/>
              </a:solidFill>
              <a:round/>
              <a:headEnd/>
              <a:tailEnd/>
            </a:ln>
          </p:spPr>
          <p:txBody>
            <a:bodyPr wrap="none" anchor="ctr"/>
            <a:lstStyle/>
            <a:p>
              <a:endParaRPr lang="en-US"/>
            </a:p>
          </p:txBody>
        </p:sp>
        <p:sp>
          <p:nvSpPr>
            <p:cNvPr id="44" name="Freeform 43"/>
            <p:cNvSpPr>
              <a:spLocks/>
            </p:cNvSpPr>
            <p:nvPr/>
          </p:nvSpPr>
          <p:spPr bwMode="auto">
            <a:xfrm>
              <a:off x="6315075" y="3057525"/>
              <a:ext cx="928688" cy="611188"/>
            </a:xfrm>
            <a:custGeom>
              <a:avLst/>
              <a:gdLst>
                <a:gd name="T0" fmla="*/ 152907 w 413"/>
                <a:gd name="T1" fmla="*/ 428069 h 257"/>
                <a:gd name="T2" fmla="*/ 125924 w 413"/>
                <a:gd name="T3" fmla="*/ 489902 h 257"/>
                <a:gd name="T4" fmla="*/ 87697 w 413"/>
                <a:gd name="T5" fmla="*/ 506549 h 257"/>
                <a:gd name="T6" fmla="*/ 85448 w 413"/>
                <a:gd name="T7" fmla="*/ 546977 h 257"/>
                <a:gd name="T8" fmla="*/ 4497 w 413"/>
                <a:gd name="T9" fmla="*/ 577894 h 257"/>
                <a:gd name="T10" fmla="*/ 0 w 413"/>
                <a:gd name="T11" fmla="*/ 611188 h 257"/>
                <a:gd name="T12" fmla="*/ 220367 w 413"/>
                <a:gd name="T13" fmla="*/ 570759 h 257"/>
                <a:gd name="T14" fmla="*/ 620625 w 413"/>
                <a:gd name="T15" fmla="*/ 482767 h 257"/>
                <a:gd name="T16" fmla="*/ 928688 w 413"/>
                <a:gd name="T17" fmla="*/ 404288 h 257"/>
                <a:gd name="T18" fmla="*/ 928688 w 413"/>
                <a:gd name="T19" fmla="*/ 342456 h 257"/>
                <a:gd name="T20" fmla="*/ 894958 w 413"/>
                <a:gd name="T21" fmla="*/ 323430 h 257"/>
                <a:gd name="T22" fmla="*/ 867975 w 413"/>
                <a:gd name="T23" fmla="*/ 354346 h 257"/>
                <a:gd name="T24" fmla="*/ 852234 w 413"/>
                <a:gd name="T25" fmla="*/ 271111 h 257"/>
                <a:gd name="T26" fmla="*/ 867975 w 413"/>
                <a:gd name="T27" fmla="*/ 197388 h 257"/>
                <a:gd name="T28" fmla="*/ 753294 w 413"/>
                <a:gd name="T29" fmla="*/ 142690 h 257"/>
                <a:gd name="T30" fmla="*/ 674592 w 413"/>
                <a:gd name="T31" fmla="*/ 156959 h 257"/>
                <a:gd name="T32" fmla="*/ 672343 w 413"/>
                <a:gd name="T33" fmla="*/ 42807 h 257"/>
                <a:gd name="T34" fmla="*/ 591392 w 413"/>
                <a:gd name="T35" fmla="*/ 0 h 257"/>
                <a:gd name="T36" fmla="*/ 530679 w 413"/>
                <a:gd name="T37" fmla="*/ 26160 h 257"/>
                <a:gd name="T38" fmla="*/ 490203 w 413"/>
                <a:gd name="T39" fmla="*/ 133177 h 257"/>
                <a:gd name="T40" fmla="*/ 418247 w 413"/>
                <a:gd name="T41" fmla="*/ 175984 h 257"/>
                <a:gd name="T42" fmla="*/ 389015 w 413"/>
                <a:gd name="T43" fmla="*/ 344834 h 257"/>
                <a:gd name="T44" fmla="*/ 272085 w 413"/>
                <a:gd name="T45" fmla="*/ 428069 h 257"/>
                <a:gd name="T46" fmla="*/ 177643 w 413"/>
                <a:gd name="T47" fmla="*/ 461364 h 257"/>
                <a:gd name="T48" fmla="*/ 152907 w 413"/>
                <a:gd name="T49" fmla="*/ 428069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bg1"/>
            </a:solidFill>
            <a:ln w="12700">
              <a:solidFill>
                <a:srgbClr val="000000"/>
              </a:solidFill>
              <a:round/>
              <a:headEnd/>
              <a:tailEnd/>
            </a:ln>
          </p:spPr>
          <p:txBody>
            <a:bodyPr/>
            <a:lstStyle/>
            <a:p>
              <a:endParaRPr lang="en-US"/>
            </a:p>
          </p:txBody>
        </p:sp>
        <p:sp>
          <p:nvSpPr>
            <p:cNvPr id="45" name="Freeform 44"/>
            <p:cNvSpPr>
              <a:spLocks/>
            </p:cNvSpPr>
            <p:nvPr/>
          </p:nvSpPr>
          <p:spPr bwMode="auto">
            <a:xfrm>
              <a:off x="6381750" y="2935288"/>
              <a:ext cx="525463" cy="582612"/>
            </a:xfrm>
            <a:custGeom>
              <a:avLst/>
              <a:gdLst>
                <a:gd name="T0" fmla="*/ 53894 w 234"/>
                <a:gd name="T1" fmla="*/ 304385 h 245"/>
                <a:gd name="T2" fmla="*/ 13473 w 234"/>
                <a:gd name="T3" fmla="*/ 292495 h 245"/>
                <a:gd name="T4" fmla="*/ 0 w 234"/>
                <a:gd name="T5" fmla="*/ 385237 h 245"/>
                <a:gd name="T6" fmla="*/ 13473 w 234"/>
                <a:gd name="T7" fmla="*/ 482736 h 245"/>
                <a:gd name="T8" fmla="*/ 89823 w 234"/>
                <a:gd name="T9" fmla="*/ 549320 h 245"/>
                <a:gd name="T10" fmla="*/ 107787 w 234"/>
                <a:gd name="T11" fmla="*/ 582612 h 245"/>
                <a:gd name="T12" fmla="*/ 204347 w 234"/>
                <a:gd name="T13" fmla="*/ 549320 h 245"/>
                <a:gd name="T14" fmla="*/ 318871 w 234"/>
                <a:gd name="T15" fmla="*/ 470846 h 245"/>
                <a:gd name="T16" fmla="*/ 352554 w 234"/>
                <a:gd name="T17" fmla="*/ 299629 h 245"/>
                <a:gd name="T18" fmla="*/ 426658 w 234"/>
                <a:gd name="T19" fmla="*/ 254447 h 245"/>
                <a:gd name="T20" fmla="*/ 467078 w 234"/>
                <a:gd name="T21" fmla="*/ 149815 h 245"/>
                <a:gd name="T22" fmla="*/ 525463 w 234"/>
                <a:gd name="T23" fmla="*/ 121278 h 245"/>
                <a:gd name="T24" fmla="*/ 449114 w 234"/>
                <a:gd name="T25" fmla="*/ 107010 h 245"/>
                <a:gd name="T26" fmla="*/ 316625 w 234"/>
                <a:gd name="T27" fmla="*/ 183107 h 245"/>
                <a:gd name="T28" fmla="*/ 296415 w 234"/>
                <a:gd name="T29" fmla="*/ 109388 h 245"/>
                <a:gd name="T30" fmla="*/ 181891 w 234"/>
                <a:gd name="T31" fmla="*/ 116522 h 245"/>
                <a:gd name="T32" fmla="*/ 154944 w 234"/>
                <a:gd name="T33" fmla="*/ 0 h 245"/>
                <a:gd name="T34" fmla="*/ 125752 w 234"/>
                <a:gd name="T35" fmla="*/ 30914 h 245"/>
                <a:gd name="T36" fmla="*/ 134734 w 234"/>
                <a:gd name="T37" fmla="*/ 197375 h 245"/>
                <a:gd name="T38" fmla="*/ 83086 w 234"/>
                <a:gd name="T39" fmla="*/ 211643 h 245"/>
                <a:gd name="T40" fmla="*/ 53894 w 234"/>
                <a:gd name="T41" fmla="*/ 304385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chemeClr val="bg1"/>
            </a:solidFill>
            <a:ln w="12700">
              <a:solidFill>
                <a:srgbClr val="000000"/>
              </a:solidFill>
              <a:round/>
              <a:headEnd/>
              <a:tailEnd/>
            </a:ln>
          </p:spPr>
          <p:txBody>
            <a:bodyPr/>
            <a:lstStyle/>
            <a:p>
              <a:endParaRPr lang="en-US"/>
            </a:p>
          </p:txBody>
        </p:sp>
        <p:sp>
          <p:nvSpPr>
            <p:cNvPr id="46" name="Freeform 45"/>
            <p:cNvSpPr>
              <a:spLocks/>
            </p:cNvSpPr>
            <p:nvPr/>
          </p:nvSpPr>
          <p:spPr bwMode="auto">
            <a:xfrm>
              <a:off x="7131050" y="2944813"/>
              <a:ext cx="146050" cy="195262"/>
            </a:xfrm>
            <a:custGeom>
              <a:avLst/>
              <a:gdLst>
                <a:gd name="T0" fmla="*/ 0 w 66"/>
                <a:gd name="T1" fmla="*/ 11906 h 82"/>
                <a:gd name="T2" fmla="*/ 30980 w 66"/>
                <a:gd name="T3" fmla="*/ 0 h 82"/>
                <a:gd name="T4" fmla="*/ 97367 w 66"/>
                <a:gd name="T5" fmla="*/ 42862 h 82"/>
                <a:gd name="T6" fmla="*/ 97367 w 66"/>
                <a:gd name="T7" fmla="*/ 85725 h 82"/>
                <a:gd name="T8" fmla="*/ 143837 w 66"/>
                <a:gd name="T9" fmla="*/ 116681 h 82"/>
                <a:gd name="T10" fmla="*/ 146050 w 66"/>
                <a:gd name="T11" fmla="*/ 173831 h 82"/>
                <a:gd name="T12" fmla="*/ 70812 w 66"/>
                <a:gd name="T13" fmla="*/ 195262 h 82"/>
                <a:gd name="T14" fmla="*/ 0 w 66"/>
                <a:gd name="T15" fmla="*/ 1190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bg1"/>
            </a:solidFill>
            <a:ln w="12700">
              <a:solidFill>
                <a:srgbClr val="000000"/>
              </a:solidFill>
              <a:round/>
              <a:headEnd/>
              <a:tailEnd/>
            </a:ln>
          </p:spPr>
          <p:txBody>
            <a:bodyPr/>
            <a:lstStyle/>
            <a:p>
              <a:endParaRPr lang="en-US"/>
            </a:p>
          </p:txBody>
        </p:sp>
        <p:sp>
          <p:nvSpPr>
            <p:cNvPr id="47" name="Freeform 46"/>
            <p:cNvSpPr>
              <a:spLocks/>
            </p:cNvSpPr>
            <p:nvPr/>
          </p:nvSpPr>
          <p:spPr bwMode="auto">
            <a:xfrm>
              <a:off x="6499225" y="2562225"/>
              <a:ext cx="711200" cy="495300"/>
            </a:xfrm>
            <a:custGeom>
              <a:avLst/>
              <a:gdLst>
                <a:gd name="T0" fmla="*/ 65062 w 317"/>
                <a:gd name="T1" fmla="*/ 71437 h 208"/>
                <a:gd name="T2" fmla="*/ 0 w 317"/>
                <a:gd name="T3" fmla="*/ 138112 h 208"/>
                <a:gd name="T4" fmla="*/ 35897 w 317"/>
                <a:gd name="T5" fmla="*/ 378619 h 208"/>
                <a:gd name="T6" fmla="*/ 65062 w 317"/>
                <a:gd name="T7" fmla="*/ 495300 h 208"/>
                <a:gd name="T8" fmla="*/ 186213 w 317"/>
                <a:gd name="T9" fmla="*/ 485775 h 208"/>
                <a:gd name="T10" fmla="*/ 634920 w 317"/>
                <a:gd name="T11" fmla="*/ 395288 h 208"/>
                <a:gd name="T12" fmla="*/ 666329 w 317"/>
                <a:gd name="T13" fmla="*/ 381000 h 208"/>
                <a:gd name="T14" fmla="*/ 711200 w 317"/>
                <a:gd name="T15" fmla="*/ 269081 h 208"/>
                <a:gd name="T16" fmla="*/ 643894 w 317"/>
                <a:gd name="T17" fmla="*/ 207169 h 208"/>
                <a:gd name="T18" fmla="*/ 679791 w 317"/>
                <a:gd name="T19" fmla="*/ 64294 h 208"/>
                <a:gd name="T20" fmla="*/ 628189 w 317"/>
                <a:gd name="T21" fmla="*/ 50006 h 208"/>
                <a:gd name="T22" fmla="*/ 628189 w 317"/>
                <a:gd name="T23" fmla="*/ 14288 h 208"/>
                <a:gd name="T24" fmla="*/ 605754 w 317"/>
                <a:gd name="T25" fmla="*/ 0 h 208"/>
                <a:gd name="T26" fmla="*/ 85254 w 317"/>
                <a:gd name="T27" fmla="*/ 102394 h 208"/>
                <a:gd name="T28" fmla="*/ 65062 w 317"/>
                <a:gd name="T29" fmla="*/ 7143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rgbClr val="00B050"/>
            </a:solidFill>
            <a:ln w="12700">
              <a:solidFill>
                <a:srgbClr val="000000"/>
              </a:solidFill>
              <a:round/>
              <a:headEnd/>
              <a:tailEnd/>
            </a:ln>
          </p:spPr>
          <p:txBody>
            <a:bodyPr/>
            <a:lstStyle/>
            <a:p>
              <a:endParaRPr lang="en-US"/>
            </a:p>
          </p:txBody>
        </p:sp>
        <p:sp>
          <p:nvSpPr>
            <p:cNvPr id="48" name="Freeform 47"/>
            <p:cNvSpPr>
              <a:spLocks/>
            </p:cNvSpPr>
            <p:nvPr/>
          </p:nvSpPr>
          <p:spPr bwMode="auto">
            <a:xfrm>
              <a:off x="7142163" y="2617788"/>
              <a:ext cx="187325" cy="396875"/>
            </a:xfrm>
            <a:custGeom>
              <a:avLst/>
              <a:gdLst>
                <a:gd name="T0" fmla="*/ 33451 w 84"/>
                <a:gd name="T1" fmla="*/ 2391 h 166"/>
                <a:gd name="T2" fmla="*/ 78052 w 84"/>
                <a:gd name="T3" fmla="*/ 0 h 166"/>
                <a:gd name="T4" fmla="*/ 167254 w 84"/>
                <a:gd name="T5" fmla="*/ 59770 h 166"/>
                <a:gd name="T6" fmla="*/ 153874 w 84"/>
                <a:gd name="T7" fmla="*/ 107587 h 166"/>
                <a:gd name="T8" fmla="*/ 185095 w 84"/>
                <a:gd name="T9" fmla="*/ 138667 h 166"/>
                <a:gd name="T10" fmla="*/ 187325 w 84"/>
                <a:gd name="T11" fmla="*/ 325151 h 166"/>
                <a:gd name="T12" fmla="*/ 156104 w 84"/>
                <a:gd name="T13" fmla="*/ 396875 h 166"/>
                <a:gd name="T14" fmla="*/ 120423 w 84"/>
                <a:gd name="T15" fmla="*/ 370576 h 166"/>
                <a:gd name="T16" fmla="*/ 82512 w 84"/>
                <a:gd name="T17" fmla="*/ 368185 h 166"/>
                <a:gd name="T18" fmla="*/ 17840 w 84"/>
                <a:gd name="T19" fmla="*/ 329932 h 166"/>
                <a:gd name="T20" fmla="*/ 66902 w 84"/>
                <a:gd name="T21" fmla="*/ 212782 h 166"/>
                <a:gd name="T22" fmla="*/ 0 w 84"/>
                <a:gd name="T23" fmla="*/ 150621 h 166"/>
                <a:gd name="T24" fmla="*/ 33451 w 84"/>
                <a:gd name="T25" fmla="*/ 2391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chemeClr val="bg1"/>
            </a:solidFill>
            <a:ln w="12700">
              <a:solidFill>
                <a:srgbClr val="000000"/>
              </a:solidFill>
              <a:round/>
              <a:headEnd/>
              <a:tailEnd/>
            </a:ln>
          </p:spPr>
          <p:txBody>
            <a:bodyPr/>
            <a:lstStyle/>
            <a:p>
              <a:endParaRPr lang="en-US"/>
            </a:p>
          </p:txBody>
        </p:sp>
        <p:sp>
          <p:nvSpPr>
            <p:cNvPr id="49" name="Freeform 49"/>
            <p:cNvSpPr>
              <a:spLocks/>
            </p:cNvSpPr>
            <p:nvPr/>
          </p:nvSpPr>
          <p:spPr bwMode="auto">
            <a:xfrm>
              <a:off x="7172325" y="1965325"/>
              <a:ext cx="209550" cy="407988"/>
            </a:xfrm>
            <a:custGeom>
              <a:avLst/>
              <a:gdLst>
                <a:gd name="T0" fmla="*/ 0 w 93"/>
                <a:gd name="T1" fmla="*/ 42696 h 172"/>
                <a:gd name="T2" fmla="*/ 153219 w 93"/>
                <a:gd name="T3" fmla="*/ 0 h 172"/>
                <a:gd name="T4" fmla="*/ 209550 w 93"/>
                <a:gd name="T5" fmla="*/ 111485 h 172"/>
                <a:gd name="T6" fmla="*/ 180258 w 93"/>
                <a:gd name="T7" fmla="*/ 139949 h 172"/>
                <a:gd name="T8" fmla="*/ 191524 w 93"/>
                <a:gd name="T9" fmla="*/ 386640 h 172"/>
                <a:gd name="T10" fmla="*/ 103648 w 93"/>
                <a:gd name="T11" fmla="*/ 407988 h 172"/>
                <a:gd name="T12" fmla="*/ 60837 w 93"/>
                <a:gd name="T13" fmla="*/ 305991 h 172"/>
                <a:gd name="T14" fmla="*/ 58584 w 93"/>
                <a:gd name="T15" fmla="*/ 185018 h 172"/>
                <a:gd name="T16" fmla="*/ 20279 w 93"/>
                <a:gd name="T17" fmla="*/ 149437 h 172"/>
                <a:gd name="T18" fmla="*/ 0 w 93"/>
                <a:gd name="T19" fmla="*/ 4269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bg1"/>
            </a:solidFill>
            <a:ln w="12700">
              <a:solidFill>
                <a:srgbClr val="000000"/>
              </a:solidFill>
              <a:round/>
              <a:headEnd/>
              <a:tailEnd/>
            </a:ln>
          </p:spPr>
          <p:txBody>
            <a:bodyPr/>
            <a:lstStyle/>
            <a:p>
              <a:endParaRPr lang="en-US"/>
            </a:p>
          </p:txBody>
        </p:sp>
        <p:sp>
          <p:nvSpPr>
            <p:cNvPr id="50" name="Freeform 50"/>
            <p:cNvSpPr>
              <a:spLocks/>
            </p:cNvSpPr>
            <p:nvPr/>
          </p:nvSpPr>
          <p:spPr bwMode="auto">
            <a:xfrm>
              <a:off x="7272338" y="2282825"/>
              <a:ext cx="446087" cy="215900"/>
            </a:xfrm>
            <a:custGeom>
              <a:avLst/>
              <a:gdLst>
                <a:gd name="T0" fmla="*/ 0 w 198"/>
                <a:gd name="T1" fmla="*/ 86360 h 90"/>
                <a:gd name="T2" fmla="*/ 227549 w 198"/>
                <a:gd name="T3" fmla="*/ 26388 h 90"/>
                <a:gd name="T4" fmla="*/ 254585 w 198"/>
                <a:gd name="T5" fmla="*/ 28787 h 90"/>
                <a:gd name="T6" fmla="*/ 281621 w 198"/>
                <a:gd name="T7" fmla="*/ 0 h 90"/>
                <a:gd name="T8" fmla="*/ 304150 w 198"/>
                <a:gd name="T9" fmla="*/ 14393 h 90"/>
                <a:gd name="T10" fmla="*/ 277115 w 198"/>
                <a:gd name="T11" fmla="*/ 76764 h 90"/>
                <a:gd name="T12" fmla="*/ 324427 w 198"/>
                <a:gd name="T13" fmla="*/ 71967 h 90"/>
                <a:gd name="T14" fmla="*/ 351463 w 198"/>
                <a:gd name="T15" fmla="*/ 119944 h 90"/>
                <a:gd name="T16" fmla="*/ 383004 w 198"/>
                <a:gd name="T17" fmla="*/ 124742 h 90"/>
                <a:gd name="T18" fmla="*/ 405534 w 198"/>
                <a:gd name="T19" fmla="*/ 117546 h 90"/>
                <a:gd name="T20" fmla="*/ 405534 w 198"/>
                <a:gd name="T21" fmla="*/ 91158 h 90"/>
                <a:gd name="T22" fmla="*/ 367233 w 198"/>
                <a:gd name="T23" fmla="*/ 57573 h 90"/>
                <a:gd name="T24" fmla="*/ 396522 w 198"/>
                <a:gd name="T25" fmla="*/ 55174 h 90"/>
                <a:gd name="T26" fmla="*/ 446087 w 198"/>
                <a:gd name="T27" fmla="*/ 127141 h 90"/>
                <a:gd name="T28" fmla="*/ 398775 w 198"/>
                <a:gd name="T29" fmla="*/ 170321 h 90"/>
                <a:gd name="T30" fmla="*/ 344704 w 198"/>
                <a:gd name="T31" fmla="*/ 148731 h 90"/>
                <a:gd name="T32" fmla="*/ 310909 w 198"/>
                <a:gd name="T33" fmla="*/ 201507 h 90"/>
                <a:gd name="T34" fmla="*/ 243320 w 198"/>
                <a:gd name="T35" fmla="*/ 148731 h 90"/>
                <a:gd name="T36" fmla="*/ 18024 w 198"/>
                <a:gd name="T37" fmla="*/ 215900 h 90"/>
                <a:gd name="T38" fmla="*/ 0 w 198"/>
                <a:gd name="T39" fmla="*/ 8636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bg1"/>
            </a:solidFill>
            <a:ln w="12700">
              <a:solidFill>
                <a:srgbClr val="000000"/>
              </a:solidFill>
              <a:round/>
              <a:headEnd/>
              <a:tailEnd/>
            </a:ln>
          </p:spPr>
          <p:txBody>
            <a:bodyPr/>
            <a:lstStyle/>
            <a:p>
              <a:endParaRPr lang="en-US"/>
            </a:p>
          </p:txBody>
        </p:sp>
        <p:sp>
          <p:nvSpPr>
            <p:cNvPr id="51" name="Freeform 51"/>
            <p:cNvSpPr>
              <a:spLocks/>
            </p:cNvSpPr>
            <p:nvPr/>
          </p:nvSpPr>
          <p:spPr bwMode="auto">
            <a:xfrm>
              <a:off x="7286625" y="2444750"/>
              <a:ext cx="234950" cy="188913"/>
            </a:xfrm>
            <a:custGeom>
              <a:avLst/>
              <a:gdLst>
                <a:gd name="T0" fmla="*/ 0 w 103"/>
                <a:gd name="T1" fmla="*/ 47826 h 79"/>
                <a:gd name="T2" fmla="*/ 180204 w 103"/>
                <a:gd name="T3" fmla="*/ 0 h 79"/>
                <a:gd name="T4" fmla="*/ 234950 w 103"/>
                <a:gd name="T5" fmla="*/ 86087 h 79"/>
                <a:gd name="T6" fmla="*/ 203015 w 103"/>
                <a:gd name="T7" fmla="*/ 124348 h 79"/>
                <a:gd name="T8" fmla="*/ 145988 w 103"/>
                <a:gd name="T9" fmla="*/ 110000 h 79"/>
                <a:gd name="T10" fmla="*/ 57027 w 103"/>
                <a:gd name="T11" fmla="*/ 188913 h 79"/>
                <a:gd name="T12" fmla="*/ 9124 w 103"/>
                <a:gd name="T13" fmla="*/ 148261 h 79"/>
                <a:gd name="T14" fmla="*/ 0 w 103"/>
                <a:gd name="T15" fmla="*/ 4782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chemeClr val="bg1"/>
            </a:solidFill>
            <a:ln w="12700">
              <a:solidFill>
                <a:srgbClr val="000000"/>
              </a:solidFill>
              <a:round/>
              <a:headEnd/>
              <a:tailEnd/>
            </a:ln>
          </p:spPr>
          <p:txBody>
            <a:bodyPr/>
            <a:lstStyle/>
            <a:p>
              <a:endParaRPr lang="en-US"/>
            </a:p>
          </p:txBody>
        </p:sp>
        <p:grpSp>
          <p:nvGrpSpPr>
            <p:cNvPr id="31" name="Group 136"/>
            <p:cNvGrpSpPr>
              <a:grpSpLocks/>
            </p:cNvGrpSpPr>
            <p:nvPr/>
          </p:nvGrpSpPr>
          <p:grpSpPr bwMode="auto">
            <a:xfrm>
              <a:off x="6559550" y="2003425"/>
              <a:ext cx="995363" cy="715963"/>
              <a:chOff x="4132" y="1262"/>
              <a:chExt cx="627" cy="451"/>
            </a:xfrm>
            <a:solidFill>
              <a:schemeClr val="bg1"/>
            </a:solidFill>
          </p:grpSpPr>
          <p:sp>
            <p:nvSpPr>
              <p:cNvPr id="56" name="Freeform 48"/>
              <p:cNvSpPr>
                <a:spLocks/>
              </p:cNvSpPr>
              <p:nvPr/>
            </p:nvSpPr>
            <p:spPr bwMode="auto">
              <a:xfrm>
                <a:off x="4132" y="1262"/>
                <a:ext cx="497" cy="428"/>
              </a:xfrm>
              <a:custGeom>
                <a:avLst/>
                <a:gdLst>
                  <a:gd name="T0" fmla="*/ 27 w 351"/>
                  <a:gd name="T1" fmla="*/ 192 h 286"/>
                  <a:gd name="T2" fmla="*/ 60 w 351"/>
                  <a:gd name="T3" fmla="*/ 175 h 286"/>
                  <a:gd name="T4" fmla="*/ 105 w 351"/>
                  <a:gd name="T5" fmla="*/ 171 h 286"/>
                  <a:gd name="T6" fmla="*/ 116 w 351"/>
                  <a:gd name="T7" fmla="*/ 156 h 286"/>
                  <a:gd name="T8" fmla="*/ 132 w 351"/>
                  <a:gd name="T9" fmla="*/ 154 h 286"/>
                  <a:gd name="T10" fmla="*/ 141 w 351"/>
                  <a:gd name="T11" fmla="*/ 138 h 286"/>
                  <a:gd name="T12" fmla="*/ 156 w 351"/>
                  <a:gd name="T13" fmla="*/ 132 h 286"/>
                  <a:gd name="T14" fmla="*/ 149 w 351"/>
                  <a:gd name="T15" fmla="*/ 102 h 286"/>
                  <a:gd name="T16" fmla="*/ 140 w 351"/>
                  <a:gd name="T17" fmla="*/ 94 h 286"/>
                  <a:gd name="T18" fmla="*/ 159 w 351"/>
                  <a:gd name="T19" fmla="*/ 70 h 286"/>
                  <a:gd name="T20" fmla="*/ 171 w 351"/>
                  <a:gd name="T21" fmla="*/ 70 h 286"/>
                  <a:gd name="T22" fmla="*/ 212 w 351"/>
                  <a:gd name="T23" fmla="*/ 19 h 286"/>
                  <a:gd name="T24" fmla="*/ 275 w 351"/>
                  <a:gd name="T25" fmla="*/ 0 h 286"/>
                  <a:gd name="T26" fmla="*/ 282 w 351"/>
                  <a:gd name="T27" fmla="*/ 48 h 286"/>
                  <a:gd name="T28" fmla="*/ 285 w 351"/>
                  <a:gd name="T29" fmla="*/ 46 h 286"/>
                  <a:gd name="T30" fmla="*/ 300 w 351"/>
                  <a:gd name="T31" fmla="*/ 63 h 286"/>
                  <a:gd name="T32" fmla="*/ 301 w 351"/>
                  <a:gd name="T33" fmla="*/ 112 h 286"/>
                  <a:gd name="T34" fmla="*/ 320 w 351"/>
                  <a:gd name="T35" fmla="*/ 152 h 286"/>
                  <a:gd name="T36" fmla="*/ 327 w 351"/>
                  <a:gd name="T37" fmla="*/ 204 h 286"/>
                  <a:gd name="T38" fmla="*/ 329 w 351"/>
                  <a:gd name="T39" fmla="*/ 249 h 286"/>
                  <a:gd name="T40" fmla="*/ 351 w 351"/>
                  <a:gd name="T41" fmla="*/ 264 h 286"/>
                  <a:gd name="T42" fmla="*/ 335 w 351"/>
                  <a:gd name="T43" fmla="*/ 286 h 286"/>
                  <a:gd name="T44" fmla="*/ 294 w 351"/>
                  <a:gd name="T45" fmla="*/ 260 h 286"/>
                  <a:gd name="T46" fmla="*/ 273 w 351"/>
                  <a:gd name="T47" fmla="*/ 262 h 286"/>
                  <a:gd name="T48" fmla="*/ 252 w 351"/>
                  <a:gd name="T49" fmla="*/ 256 h 286"/>
                  <a:gd name="T50" fmla="*/ 253 w 351"/>
                  <a:gd name="T51" fmla="*/ 241 h 286"/>
                  <a:gd name="T52" fmla="*/ 240 w 351"/>
                  <a:gd name="T53" fmla="*/ 236 h 286"/>
                  <a:gd name="T54" fmla="*/ 10 w 351"/>
                  <a:gd name="T55" fmla="*/ 280 h 286"/>
                  <a:gd name="T56" fmla="*/ 0 w 351"/>
                  <a:gd name="T57" fmla="*/ 267 h 286"/>
                  <a:gd name="T58" fmla="*/ 35 w 351"/>
                  <a:gd name="T59" fmla="*/ 216 h 286"/>
                  <a:gd name="T60" fmla="*/ 27 w 351"/>
                  <a:gd name="T61" fmla="*/ 192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grpFill/>
              <a:ln w="12700">
                <a:solidFill>
                  <a:srgbClr val="000000"/>
                </a:solidFill>
                <a:round/>
                <a:headEnd/>
                <a:tailEnd/>
              </a:ln>
            </p:spPr>
            <p:txBody>
              <a:bodyPr/>
              <a:lstStyle/>
              <a:p>
                <a:pPr>
                  <a:defRPr/>
                </a:pPr>
                <a:endParaRPr lang="en-US"/>
              </a:p>
            </p:txBody>
          </p:sp>
          <p:sp>
            <p:nvSpPr>
              <p:cNvPr id="57" name="Freeform 52"/>
              <p:cNvSpPr>
                <a:spLocks/>
              </p:cNvSpPr>
              <p:nvPr/>
            </p:nvSpPr>
            <p:spPr bwMode="auto">
              <a:xfrm>
                <a:off x="4614" y="1620"/>
                <a:ext cx="145" cy="93"/>
              </a:xfrm>
              <a:custGeom>
                <a:avLst/>
                <a:gdLst>
                  <a:gd name="T0" fmla="*/ 0 w 102"/>
                  <a:gd name="T1" fmla="*/ 45 h 61"/>
                  <a:gd name="T2" fmla="*/ 42 w 102"/>
                  <a:gd name="T3" fmla="*/ 25 h 61"/>
                  <a:gd name="T4" fmla="*/ 83 w 102"/>
                  <a:gd name="T5" fmla="*/ 0 h 61"/>
                  <a:gd name="T6" fmla="*/ 90 w 102"/>
                  <a:gd name="T7" fmla="*/ 1 h 61"/>
                  <a:gd name="T8" fmla="*/ 102 w 102"/>
                  <a:gd name="T9" fmla="*/ 2 h 61"/>
                  <a:gd name="T10" fmla="*/ 62 w 102"/>
                  <a:gd name="T11" fmla="*/ 34 h 61"/>
                  <a:gd name="T12" fmla="*/ 12 w 102"/>
                  <a:gd name="T13" fmla="*/ 61 h 61"/>
                  <a:gd name="T14" fmla="*/ 0 w 102"/>
                  <a:gd name="T15" fmla="*/ 45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grpFill/>
              <a:ln w="12700">
                <a:solidFill>
                  <a:srgbClr val="000000"/>
                </a:solidFill>
                <a:round/>
                <a:headEnd/>
                <a:tailEnd/>
              </a:ln>
            </p:spPr>
            <p:txBody>
              <a:bodyPr/>
              <a:lstStyle/>
              <a:p>
                <a:pPr>
                  <a:defRPr/>
                </a:pPr>
                <a:endParaRPr lang="en-US"/>
              </a:p>
            </p:txBody>
          </p:sp>
        </p:grpSp>
        <p:sp>
          <p:nvSpPr>
            <p:cNvPr id="53" name="Freeform 53"/>
            <p:cNvSpPr>
              <a:spLocks/>
            </p:cNvSpPr>
            <p:nvPr/>
          </p:nvSpPr>
          <p:spPr bwMode="auto">
            <a:xfrm>
              <a:off x="7324725" y="1885950"/>
              <a:ext cx="246063" cy="463550"/>
            </a:xfrm>
            <a:custGeom>
              <a:avLst/>
              <a:gdLst>
                <a:gd name="T0" fmla="*/ 51922 w 109"/>
                <a:gd name="T1" fmla="*/ 0 h 194"/>
                <a:gd name="T2" fmla="*/ 0 w 109"/>
                <a:gd name="T3" fmla="*/ 81241 h 194"/>
                <a:gd name="T4" fmla="*/ 56436 w 109"/>
                <a:gd name="T5" fmla="*/ 188765 h 194"/>
                <a:gd name="T6" fmla="*/ 22575 w 109"/>
                <a:gd name="T7" fmla="*/ 217438 h 194"/>
                <a:gd name="T8" fmla="*/ 36119 w 109"/>
                <a:gd name="T9" fmla="*/ 463550 h 194"/>
                <a:gd name="T10" fmla="*/ 173824 w 109"/>
                <a:gd name="T11" fmla="*/ 427709 h 194"/>
                <a:gd name="T12" fmla="*/ 209944 w 109"/>
                <a:gd name="T13" fmla="*/ 427709 h 194"/>
                <a:gd name="T14" fmla="*/ 230261 w 109"/>
                <a:gd name="T15" fmla="*/ 401425 h 194"/>
                <a:gd name="T16" fmla="*/ 230261 w 109"/>
                <a:gd name="T17" fmla="*/ 356026 h 194"/>
                <a:gd name="T18" fmla="*/ 246063 w 109"/>
                <a:gd name="T19" fmla="*/ 327352 h 194"/>
                <a:gd name="T20" fmla="*/ 169309 w 109"/>
                <a:gd name="T21" fmla="*/ 291511 h 194"/>
                <a:gd name="T22" fmla="*/ 69981 w 109"/>
                <a:gd name="T23" fmla="*/ 21505 h 194"/>
                <a:gd name="T24" fmla="*/ 51922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chemeClr val="bg1"/>
            </a:solidFill>
            <a:ln w="12700">
              <a:solidFill>
                <a:srgbClr val="000000"/>
              </a:solidFill>
              <a:round/>
              <a:headEnd/>
              <a:tailEnd/>
            </a:ln>
          </p:spPr>
          <p:txBody>
            <a:bodyPr/>
            <a:lstStyle/>
            <a:p>
              <a:endParaRPr lang="en-US"/>
            </a:p>
          </p:txBody>
        </p:sp>
        <p:sp>
          <p:nvSpPr>
            <p:cNvPr id="54" name="Freeform 54"/>
            <p:cNvSpPr>
              <a:spLocks/>
            </p:cNvSpPr>
            <p:nvPr/>
          </p:nvSpPr>
          <p:spPr bwMode="auto">
            <a:xfrm>
              <a:off x="7464425" y="2430463"/>
              <a:ext cx="119063" cy="100012"/>
            </a:xfrm>
            <a:custGeom>
              <a:avLst/>
              <a:gdLst>
                <a:gd name="T0" fmla="*/ 0 w 52"/>
                <a:gd name="T1" fmla="*/ 16281 h 43"/>
                <a:gd name="T2" fmla="*/ 50373 w 52"/>
                <a:gd name="T3" fmla="*/ 0 h 43"/>
                <a:gd name="T4" fmla="*/ 119063 w 52"/>
                <a:gd name="T5" fmla="*/ 51169 h 43"/>
                <a:gd name="T6" fmla="*/ 105325 w 52"/>
                <a:gd name="T7" fmla="*/ 65124 h 43"/>
                <a:gd name="T8" fmla="*/ 70980 w 52"/>
                <a:gd name="T9" fmla="*/ 65124 h 43"/>
                <a:gd name="T10" fmla="*/ 54952 w 52"/>
                <a:gd name="T11" fmla="*/ 100012 h 43"/>
                <a:gd name="T12" fmla="*/ 0 w 52"/>
                <a:gd name="T13" fmla="*/ 16281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bg1"/>
            </a:solidFill>
            <a:ln w="12700">
              <a:solidFill>
                <a:srgbClr val="000000"/>
              </a:solidFill>
              <a:round/>
              <a:headEnd/>
              <a:tailEnd/>
            </a:ln>
          </p:spPr>
          <p:txBody>
            <a:bodyPr/>
            <a:lstStyle/>
            <a:p>
              <a:endParaRPr lang="en-US"/>
            </a:p>
          </p:txBody>
        </p:sp>
        <p:sp>
          <p:nvSpPr>
            <p:cNvPr id="55" name="Freeform 55"/>
            <p:cNvSpPr>
              <a:spLocks/>
            </p:cNvSpPr>
            <p:nvPr/>
          </p:nvSpPr>
          <p:spPr bwMode="auto">
            <a:xfrm>
              <a:off x="7218363" y="3208338"/>
              <a:ext cx="61912" cy="115887"/>
            </a:xfrm>
            <a:custGeom>
              <a:avLst/>
              <a:gdLst>
                <a:gd name="T0" fmla="*/ 0 w 28"/>
                <a:gd name="T1" fmla="*/ 9657 h 48"/>
                <a:gd name="T2" fmla="*/ 61912 w 28"/>
                <a:gd name="T3" fmla="*/ 0 h 48"/>
                <a:gd name="T4" fmla="*/ 26534 w 28"/>
                <a:gd name="T5" fmla="*/ 115887 h 48"/>
                <a:gd name="T6" fmla="*/ 2211 w 28"/>
                <a:gd name="T7" fmla="*/ 113473 h 48"/>
                <a:gd name="T8" fmla="*/ 0 w 28"/>
                <a:gd name="T9" fmla="*/ 9657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4"/>
                  </a:moveTo>
                  <a:lnTo>
                    <a:pt x="28" y="0"/>
                  </a:lnTo>
                  <a:lnTo>
                    <a:pt x="12" y="48"/>
                  </a:lnTo>
                  <a:lnTo>
                    <a:pt x="1" y="47"/>
                  </a:lnTo>
                  <a:lnTo>
                    <a:pt x="0" y="4"/>
                  </a:lnTo>
                  <a:close/>
                </a:path>
              </a:pathLst>
            </a:custGeom>
            <a:solidFill>
              <a:schemeClr val="bg1"/>
            </a:solidFill>
            <a:ln w="12700">
              <a:solidFill>
                <a:srgbClr val="000000"/>
              </a:solidFill>
              <a:round/>
              <a:headEnd/>
              <a:tailEnd/>
            </a:ln>
          </p:spPr>
          <p:txBody>
            <a:bodyPr/>
            <a:lstStyle/>
            <a:p>
              <a:endParaRPr lang="en-US"/>
            </a:p>
          </p:txBody>
        </p:sp>
      </p:grpSp>
      <p:grpSp>
        <p:nvGrpSpPr>
          <p:cNvPr id="52" name="Group 59"/>
          <p:cNvGrpSpPr/>
          <p:nvPr/>
        </p:nvGrpSpPr>
        <p:grpSpPr>
          <a:xfrm>
            <a:off x="5676900" y="4114800"/>
            <a:ext cx="2895600" cy="1981200"/>
            <a:chOff x="1447800" y="1447800"/>
            <a:chExt cx="2895600" cy="1981200"/>
          </a:xfrm>
        </p:grpSpPr>
        <p:sp>
          <p:nvSpPr>
            <p:cNvPr id="61" name="Freeform 5"/>
            <p:cNvSpPr>
              <a:spLocks/>
            </p:cNvSpPr>
            <p:nvPr/>
          </p:nvSpPr>
          <p:spPr bwMode="auto">
            <a:xfrm>
              <a:off x="4130108" y="1447800"/>
              <a:ext cx="213292" cy="367653"/>
            </a:xfrm>
            <a:custGeom>
              <a:avLst/>
              <a:gdLst>
                <a:gd name="T0" fmla="*/ 110014 w 210"/>
                <a:gd name="T1" fmla="*/ 23788 h 321"/>
                <a:gd name="T2" fmla="*/ 40413 w 210"/>
                <a:gd name="T3" fmla="*/ 164136 h 321"/>
                <a:gd name="T4" fmla="*/ 74091 w 210"/>
                <a:gd name="T5" fmla="*/ 216469 h 321"/>
                <a:gd name="T6" fmla="*/ 40413 w 210"/>
                <a:gd name="T7" fmla="*/ 280696 h 321"/>
                <a:gd name="T8" fmla="*/ 60620 w 210"/>
                <a:gd name="T9" fmla="*/ 302105 h 321"/>
                <a:gd name="T10" fmla="*/ 47149 w 210"/>
                <a:gd name="T11" fmla="*/ 344923 h 321"/>
                <a:gd name="T12" fmla="*/ 47149 w 210"/>
                <a:gd name="T13" fmla="*/ 416286 h 321"/>
                <a:gd name="T14" fmla="*/ 0 w 210"/>
                <a:gd name="T15" fmla="*/ 442453 h 321"/>
                <a:gd name="T16" fmla="*/ 17961 w 210"/>
                <a:gd name="T17" fmla="*/ 463862 h 321"/>
                <a:gd name="T18" fmla="*/ 116749 w 210"/>
                <a:gd name="T19" fmla="*/ 730285 h 321"/>
                <a:gd name="T20" fmla="*/ 195330 w 210"/>
                <a:gd name="T21" fmla="*/ 763588 h 321"/>
                <a:gd name="T22" fmla="*/ 190840 w 210"/>
                <a:gd name="T23" fmla="*/ 708876 h 321"/>
                <a:gd name="T24" fmla="*/ 229008 w 210"/>
                <a:gd name="T25" fmla="*/ 666058 h 321"/>
                <a:gd name="T26" fmla="*/ 215537 w 210"/>
                <a:gd name="T27" fmla="*/ 620861 h 321"/>
                <a:gd name="T28" fmla="*/ 312080 w 210"/>
                <a:gd name="T29" fmla="*/ 566149 h 321"/>
                <a:gd name="T30" fmla="*/ 316570 w 210"/>
                <a:gd name="T31" fmla="*/ 492407 h 321"/>
                <a:gd name="T32" fmla="*/ 372699 w 210"/>
                <a:gd name="T33" fmla="*/ 487650 h 321"/>
                <a:gd name="T34" fmla="*/ 417603 w 210"/>
                <a:gd name="T35" fmla="*/ 430559 h 321"/>
                <a:gd name="T36" fmla="*/ 471487 w 210"/>
                <a:gd name="T37" fmla="*/ 392499 h 321"/>
                <a:gd name="T38" fmla="*/ 471487 w 210"/>
                <a:gd name="T39" fmla="*/ 344923 h 321"/>
                <a:gd name="T40" fmla="*/ 397396 w 210"/>
                <a:gd name="T41" fmla="*/ 330650 h 321"/>
                <a:gd name="T42" fmla="*/ 383925 w 210"/>
                <a:gd name="T43" fmla="*/ 278317 h 321"/>
                <a:gd name="T44" fmla="*/ 309834 w 210"/>
                <a:gd name="T45" fmla="*/ 271181 h 321"/>
                <a:gd name="T46" fmla="*/ 249215 w 210"/>
                <a:gd name="T47" fmla="*/ 45197 h 321"/>
                <a:gd name="T48" fmla="*/ 222272 w 210"/>
                <a:gd name="T49" fmla="*/ 0 h 321"/>
                <a:gd name="T50" fmla="*/ 148182 w 210"/>
                <a:gd name="T51" fmla="*/ 19030 h 321"/>
                <a:gd name="T52" fmla="*/ 134711 w 210"/>
                <a:gd name="T53" fmla="*/ 40439 h 321"/>
                <a:gd name="T54" fmla="*/ 110014 w 210"/>
                <a:gd name="T55" fmla="*/ 23788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00B0F0"/>
            </a:solidFill>
            <a:ln w="12700">
              <a:solidFill>
                <a:srgbClr val="000000"/>
              </a:solidFill>
              <a:round/>
              <a:headEnd/>
              <a:tailEnd/>
            </a:ln>
          </p:spPr>
          <p:txBody>
            <a:bodyPr/>
            <a:lstStyle/>
            <a:p>
              <a:endParaRPr lang="en-US"/>
            </a:p>
          </p:txBody>
        </p:sp>
        <p:sp>
          <p:nvSpPr>
            <p:cNvPr id="62" name="Freeform 6"/>
            <p:cNvSpPr>
              <a:spLocks/>
            </p:cNvSpPr>
            <p:nvPr/>
          </p:nvSpPr>
          <p:spPr bwMode="auto">
            <a:xfrm>
              <a:off x="3812684" y="2173934"/>
              <a:ext cx="273617" cy="127647"/>
            </a:xfrm>
            <a:custGeom>
              <a:avLst/>
              <a:gdLst>
                <a:gd name="T0" fmla="*/ 0 w 270"/>
                <a:gd name="T1" fmla="*/ 90759 h 111"/>
                <a:gd name="T2" fmla="*/ 450267 w 270"/>
                <a:gd name="T3" fmla="*/ 0 h 111"/>
                <a:gd name="T4" fmla="*/ 524192 w 270"/>
                <a:gd name="T5" fmla="*/ 181519 h 111"/>
                <a:gd name="T6" fmla="*/ 602597 w 270"/>
                <a:gd name="T7" fmla="*/ 162412 h 111"/>
                <a:gd name="T8" fmla="*/ 604837 w 270"/>
                <a:gd name="T9" fmla="*/ 253171 h 111"/>
                <a:gd name="T10" fmla="*/ 542113 w 270"/>
                <a:gd name="T11" fmla="*/ 265113 h 111"/>
                <a:gd name="T12" fmla="*/ 486110 w 270"/>
                <a:gd name="T13" fmla="*/ 205403 h 111"/>
                <a:gd name="T14" fmla="*/ 450267 w 270"/>
                <a:gd name="T15" fmla="*/ 133751 h 111"/>
                <a:gd name="T16" fmla="*/ 443547 w 270"/>
                <a:gd name="T17" fmla="*/ 33438 h 111"/>
                <a:gd name="T18" fmla="*/ 416665 w 270"/>
                <a:gd name="T19" fmla="*/ 83594 h 111"/>
                <a:gd name="T20" fmla="*/ 448027 w 270"/>
                <a:gd name="T21" fmla="*/ 234064 h 111"/>
                <a:gd name="T22" fmla="*/ 315859 w 270"/>
                <a:gd name="T23" fmla="*/ 255559 h 111"/>
                <a:gd name="T24" fmla="*/ 311379 w 270"/>
                <a:gd name="T25" fmla="*/ 145693 h 111"/>
                <a:gd name="T26" fmla="*/ 230734 w 270"/>
                <a:gd name="T27" fmla="*/ 97925 h 111"/>
                <a:gd name="T28" fmla="*/ 161290 w 270"/>
                <a:gd name="T29" fmla="*/ 85983 h 111"/>
                <a:gd name="T30" fmla="*/ 17921 w 270"/>
                <a:gd name="T31" fmla="*/ 162412 h 111"/>
                <a:gd name="T32" fmla="*/ 0 w 270"/>
                <a:gd name="T33" fmla="*/ 9075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solidFill>
              <a:schemeClr val="bg1"/>
            </a:solidFill>
            <a:ln w="12700">
              <a:solidFill>
                <a:srgbClr val="000000"/>
              </a:solidFill>
              <a:round/>
              <a:headEnd/>
              <a:tailEnd/>
            </a:ln>
          </p:spPr>
          <p:txBody>
            <a:bodyPr/>
            <a:lstStyle/>
            <a:p>
              <a:endParaRPr lang="en-US"/>
            </a:p>
          </p:txBody>
        </p:sp>
        <p:sp>
          <p:nvSpPr>
            <p:cNvPr id="63" name="Freeform 7"/>
            <p:cNvSpPr>
              <a:spLocks/>
            </p:cNvSpPr>
            <p:nvPr/>
          </p:nvSpPr>
          <p:spPr bwMode="auto">
            <a:xfrm>
              <a:off x="1569886" y="1476081"/>
              <a:ext cx="361232" cy="298097"/>
            </a:xfrm>
            <a:custGeom>
              <a:avLst/>
              <a:gdLst>
                <a:gd name="T0" fmla="*/ 201871 w 356"/>
                <a:gd name="T1" fmla="*/ 0 h 261"/>
                <a:gd name="T2" fmla="*/ 365611 w 356"/>
                <a:gd name="T3" fmla="*/ 47443 h 261"/>
                <a:gd name="T4" fmla="*/ 491220 w 356"/>
                <a:gd name="T5" fmla="*/ 78280 h 261"/>
                <a:gd name="T6" fmla="*/ 551781 w 356"/>
                <a:gd name="T7" fmla="*/ 92513 h 261"/>
                <a:gd name="T8" fmla="*/ 614586 w 356"/>
                <a:gd name="T9" fmla="*/ 102001 h 261"/>
                <a:gd name="T10" fmla="*/ 697577 w 356"/>
                <a:gd name="T11" fmla="*/ 118606 h 261"/>
                <a:gd name="T12" fmla="*/ 798513 w 356"/>
                <a:gd name="T13" fmla="*/ 137583 h 261"/>
                <a:gd name="T14" fmla="*/ 733466 w 356"/>
                <a:gd name="T15" fmla="*/ 619125 h 261"/>
                <a:gd name="T16" fmla="*/ 423930 w 356"/>
                <a:gd name="T17" fmla="*/ 550333 h 261"/>
                <a:gd name="T18" fmla="*/ 381312 w 356"/>
                <a:gd name="T19" fmla="*/ 581171 h 261"/>
                <a:gd name="T20" fmla="*/ 325237 w 356"/>
                <a:gd name="T21" fmla="*/ 533728 h 261"/>
                <a:gd name="T22" fmla="*/ 275891 w 356"/>
                <a:gd name="T23" fmla="*/ 581171 h 261"/>
                <a:gd name="T24" fmla="*/ 231030 w 356"/>
                <a:gd name="T25" fmla="*/ 540845 h 261"/>
                <a:gd name="T26" fmla="*/ 103179 w 356"/>
                <a:gd name="T27" fmla="*/ 533728 h 261"/>
                <a:gd name="T28" fmla="*/ 121123 w 356"/>
                <a:gd name="T29" fmla="*/ 455448 h 261"/>
                <a:gd name="T30" fmla="*/ 29159 w 356"/>
                <a:gd name="T31" fmla="*/ 448332 h 261"/>
                <a:gd name="T32" fmla="*/ 20187 w 356"/>
                <a:gd name="T33" fmla="*/ 403261 h 261"/>
                <a:gd name="T34" fmla="*/ 38131 w 356"/>
                <a:gd name="T35" fmla="*/ 355819 h 261"/>
                <a:gd name="T36" fmla="*/ 15701 w 356"/>
                <a:gd name="T37" fmla="*/ 313121 h 261"/>
                <a:gd name="T38" fmla="*/ 17944 w 356"/>
                <a:gd name="T39" fmla="*/ 192142 h 261"/>
                <a:gd name="T40" fmla="*/ 0 w 356"/>
                <a:gd name="T41" fmla="*/ 99629 h 261"/>
                <a:gd name="T42" fmla="*/ 11215 w 356"/>
                <a:gd name="T43" fmla="*/ 64047 h 261"/>
                <a:gd name="T44" fmla="*/ 51589 w 356"/>
                <a:gd name="T45" fmla="*/ 78280 h 261"/>
                <a:gd name="T46" fmla="*/ 94207 w 356"/>
                <a:gd name="T47" fmla="*/ 132839 h 261"/>
                <a:gd name="T48" fmla="*/ 172712 w 356"/>
                <a:gd name="T49" fmla="*/ 144700 h 261"/>
                <a:gd name="T50" fmla="*/ 192899 w 356"/>
                <a:gd name="T51" fmla="*/ 189770 h 261"/>
                <a:gd name="T52" fmla="*/ 154768 w 356"/>
                <a:gd name="T53" fmla="*/ 189770 h 261"/>
                <a:gd name="T54" fmla="*/ 150282 w 356"/>
                <a:gd name="T55" fmla="*/ 227724 h 261"/>
                <a:gd name="T56" fmla="*/ 172712 w 356"/>
                <a:gd name="T57" fmla="*/ 232468 h 261"/>
                <a:gd name="T58" fmla="*/ 181684 w 356"/>
                <a:gd name="T59" fmla="*/ 270422 h 261"/>
                <a:gd name="T60" fmla="*/ 134581 w 356"/>
                <a:gd name="T61" fmla="*/ 298888 h 261"/>
                <a:gd name="T62" fmla="*/ 134581 w 356"/>
                <a:gd name="T63" fmla="*/ 324981 h 261"/>
                <a:gd name="T64" fmla="*/ 188413 w 356"/>
                <a:gd name="T65" fmla="*/ 324981 h 261"/>
                <a:gd name="T66" fmla="*/ 201871 w 356"/>
                <a:gd name="T67" fmla="*/ 258562 h 261"/>
                <a:gd name="T68" fmla="*/ 242246 w 356"/>
                <a:gd name="T69" fmla="*/ 218236 h 261"/>
                <a:gd name="T70" fmla="*/ 192899 w 356"/>
                <a:gd name="T71" fmla="*/ 113862 h 261"/>
                <a:gd name="T72" fmla="*/ 224301 w 356"/>
                <a:gd name="T73" fmla="*/ 80652 h 261"/>
                <a:gd name="T74" fmla="*/ 201871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chemeClr val="bg1"/>
            </a:solidFill>
            <a:ln w="12700">
              <a:solidFill>
                <a:srgbClr val="000000"/>
              </a:solidFill>
              <a:round/>
              <a:headEnd/>
              <a:tailEnd/>
            </a:ln>
          </p:spPr>
          <p:txBody>
            <a:bodyPr/>
            <a:lstStyle/>
            <a:p>
              <a:endParaRPr lang="en-US"/>
            </a:p>
          </p:txBody>
        </p:sp>
        <p:sp>
          <p:nvSpPr>
            <p:cNvPr id="64" name="Freeform 8"/>
            <p:cNvSpPr>
              <a:spLocks/>
            </p:cNvSpPr>
            <p:nvPr/>
          </p:nvSpPr>
          <p:spPr bwMode="auto">
            <a:xfrm>
              <a:off x="1485144" y="1691628"/>
              <a:ext cx="449565" cy="388291"/>
            </a:xfrm>
            <a:custGeom>
              <a:avLst/>
              <a:gdLst>
                <a:gd name="T0" fmla="*/ 217109 w 444"/>
                <a:gd name="T1" fmla="*/ 0 h 339"/>
                <a:gd name="T2" fmla="*/ 188012 w 444"/>
                <a:gd name="T3" fmla="*/ 16652 h 339"/>
                <a:gd name="T4" fmla="*/ 170106 w 444"/>
                <a:gd name="T5" fmla="*/ 88020 h 339"/>
                <a:gd name="T6" fmla="*/ 152200 w 444"/>
                <a:gd name="T7" fmla="*/ 147492 h 339"/>
                <a:gd name="T8" fmla="*/ 138770 w 444"/>
                <a:gd name="T9" fmla="*/ 195071 h 339"/>
                <a:gd name="T10" fmla="*/ 120865 w 444"/>
                <a:gd name="T11" fmla="*/ 247406 h 339"/>
                <a:gd name="T12" fmla="*/ 100720 w 444"/>
                <a:gd name="T13" fmla="*/ 299742 h 339"/>
                <a:gd name="T14" fmla="*/ 73862 w 444"/>
                <a:gd name="T15" fmla="*/ 356836 h 339"/>
                <a:gd name="T16" fmla="*/ 38050 w 444"/>
                <a:gd name="T17" fmla="*/ 423446 h 339"/>
                <a:gd name="T18" fmla="*/ 0 w 444"/>
                <a:gd name="T19" fmla="*/ 487676 h 339"/>
                <a:gd name="T20" fmla="*/ 0 w 444"/>
                <a:gd name="T21" fmla="*/ 628032 h 339"/>
                <a:gd name="T22" fmla="*/ 557320 w 444"/>
                <a:gd name="T23" fmla="*/ 749356 h 339"/>
                <a:gd name="T24" fmla="*/ 814716 w 444"/>
                <a:gd name="T25" fmla="*/ 806450 h 339"/>
                <a:gd name="T26" fmla="*/ 868434 w 444"/>
                <a:gd name="T27" fmla="*/ 525739 h 339"/>
                <a:gd name="T28" fmla="*/ 902008 w 444"/>
                <a:gd name="T29" fmla="*/ 501950 h 339"/>
                <a:gd name="T30" fmla="*/ 870672 w 444"/>
                <a:gd name="T31" fmla="*/ 440098 h 339"/>
                <a:gd name="T32" fmla="*/ 886340 w 444"/>
                <a:gd name="T33" fmla="*/ 375868 h 339"/>
                <a:gd name="T34" fmla="*/ 993775 w 444"/>
                <a:gd name="T35" fmla="*/ 268817 h 339"/>
                <a:gd name="T36" fmla="*/ 919913 w 444"/>
                <a:gd name="T37" fmla="*/ 171281 h 339"/>
                <a:gd name="T38" fmla="*/ 611037 w 444"/>
                <a:gd name="T39" fmla="*/ 102293 h 339"/>
                <a:gd name="T40" fmla="*/ 568511 w 444"/>
                <a:gd name="T41" fmla="*/ 130840 h 339"/>
                <a:gd name="T42" fmla="*/ 512555 w 444"/>
                <a:gd name="T43" fmla="*/ 83262 h 339"/>
                <a:gd name="T44" fmla="*/ 463314 w 444"/>
                <a:gd name="T45" fmla="*/ 133219 h 339"/>
                <a:gd name="T46" fmla="*/ 416311 w 444"/>
                <a:gd name="T47" fmla="*/ 83262 h 339"/>
                <a:gd name="T48" fmla="*/ 293208 w 444"/>
                <a:gd name="T49" fmla="*/ 85641 h 339"/>
                <a:gd name="T50" fmla="*/ 308876 w 444"/>
                <a:gd name="T51" fmla="*/ 7137 h 339"/>
                <a:gd name="T52" fmla="*/ 217109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chemeClr val="bg1"/>
            </a:solidFill>
            <a:ln w="12700">
              <a:solidFill>
                <a:srgbClr val="000000"/>
              </a:solidFill>
              <a:round/>
              <a:headEnd/>
              <a:tailEnd/>
            </a:ln>
          </p:spPr>
          <p:txBody>
            <a:bodyPr/>
            <a:lstStyle/>
            <a:p>
              <a:endParaRPr lang="en-US"/>
            </a:p>
          </p:txBody>
        </p:sp>
        <p:sp>
          <p:nvSpPr>
            <p:cNvPr id="65" name="Freeform 9"/>
            <p:cNvSpPr>
              <a:spLocks/>
            </p:cNvSpPr>
            <p:nvPr/>
          </p:nvSpPr>
          <p:spPr bwMode="auto">
            <a:xfrm>
              <a:off x="1447800" y="1991254"/>
              <a:ext cx="476137" cy="829322"/>
            </a:xfrm>
            <a:custGeom>
              <a:avLst/>
              <a:gdLst>
                <a:gd name="T0" fmla="*/ 80963 w 468"/>
                <a:gd name="T1" fmla="*/ 0 h 723"/>
                <a:gd name="T2" fmla="*/ 564489 w 468"/>
                <a:gd name="T3" fmla="*/ 102441 h 723"/>
                <a:gd name="T4" fmla="*/ 458788 w 468"/>
                <a:gd name="T5" fmla="*/ 609881 h 723"/>
                <a:gd name="T6" fmla="*/ 1003036 w 468"/>
                <a:gd name="T7" fmla="*/ 1381761 h 723"/>
                <a:gd name="T8" fmla="*/ 1052513 w 468"/>
                <a:gd name="T9" fmla="*/ 1479438 h 723"/>
                <a:gd name="T10" fmla="*/ 1000787 w 468"/>
                <a:gd name="T11" fmla="*/ 1527085 h 723"/>
                <a:gd name="T12" fmla="*/ 967053 w 468"/>
                <a:gd name="T13" fmla="*/ 1612849 h 723"/>
                <a:gd name="T14" fmla="*/ 935567 w 468"/>
                <a:gd name="T15" fmla="*/ 1662878 h 723"/>
                <a:gd name="T16" fmla="*/ 969302 w 468"/>
                <a:gd name="T17" fmla="*/ 1708143 h 723"/>
                <a:gd name="T18" fmla="*/ 913078 w 468"/>
                <a:gd name="T19" fmla="*/ 1722437 h 723"/>
                <a:gd name="T20" fmla="*/ 593725 w 468"/>
                <a:gd name="T21" fmla="*/ 1710525 h 723"/>
                <a:gd name="T22" fmla="*/ 573485 w 468"/>
                <a:gd name="T23" fmla="*/ 1610467 h 723"/>
                <a:gd name="T24" fmla="*/ 517261 w 468"/>
                <a:gd name="T25" fmla="*/ 1536614 h 723"/>
                <a:gd name="T26" fmla="*/ 476779 w 468"/>
                <a:gd name="T27" fmla="*/ 1510408 h 723"/>
                <a:gd name="T28" fmla="*/ 465535 w 468"/>
                <a:gd name="T29" fmla="*/ 1457997 h 723"/>
                <a:gd name="T30" fmla="*/ 431800 w 468"/>
                <a:gd name="T31" fmla="*/ 1429408 h 723"/>
                <a:gd name="T32" fmla="*/ 398066 w 468"/>
                <a:gd name="T33" fmla="*/ 1393673 h 723"/>
                <a:gd name="T34" fmla="*/ 386821 w 468"/>
                <a:gd name="T35" fmla="*/ 1353173 h 723"/>
                <a:gd name="T36" fmla="*/ 355336 w 468"/>
                <a:gd name="T37" fmla="*/ 1326968 h 723"/>
                <a:gd name="T38" fmla="*/ 305859 w 468"/>
                <a:gd name="T39" fmla="*/ 1341262 h 723"/>
                <a:gd name="T40" fmla="*/ 249634 w 468"/>
                <a:gd name="T41" fmla="*/ 1319820 h 723"/>
                <a:gd name="T42" fmla="*/ 249634 w 468"/>
                <a:gd name="T43" fmla="*/ 1298379 h 723"/>
                <a:gd name="T44" fmla="*/ 247386 w 468"/>
                <a:gd name="T45" fmla="*/ 1250732 h 723"/>
                <a:gd name="T46" fmla="*/ 224896 w 468"/>
                <a:gd name="T47" fmla="*/ 1198321 h 723"/>
                <a:gd name="T48" fmla="*/ 222647 w 468"/>
                <a:gd name="T49" fmla="*/ 1155438 h 723"/>
                <a:gd name="T50" fmla="*/ 197908 w 468"/>
                <a:gd name="T51" fmla="*/ 1117321 h 723"/>
                <a:gd name="T52" fmla="*/ 204655 w 468"/>
                <a:gd name="T53" fmla="*/ 1081586 h 723"/>
                <a:gd name="T54" fmla="*/ 134938 w 468"/>
                <a:gd name="T55" fmla="*/ 993439 h 723"/>
                <a:gd name="T56" fmla="*/ 134938 w 468"/>
                <a:gd name="T57" fmla="*/ 943409 h 723"/>
                <a:gd name="T58" fmla="*/ 170921 w 468"/>
                <a:gd name="T59" fmla="*/ 924351 h 723"/>
                <a:gd name="T60" fmla="*/ 170921 w 468"/>
                <a:gd name="T61" fmla="*/ 893380 h 723"/>
                <a:gd name="T62" fmla="*/ 134938 w 468"/>
                <a:gd name="T63" fmla="*/ 883851 h 723"/>
                <a:gd name="T64" fmla="*/ 119195 w 468"/>
                <a:gd name="T65" fmla="*/ 836204 h 723"/>
                <a:gd name="T66" fmla="*/ 101203 w 468"/>
                <a:gd name="T67" fmla="*/ 752822 h 723"/>
                <a:gd name="T68" fmla="*/ 152929 w 468"/>
                <a:gd name="T69" fmla="*/ 798086 h 723"/>
                <a:gd name="T70" fmla="*/ 132689 w 468"/>
                <a:gd name="T71" fmla="*/ 738528 h 723"/>
                <a:gd name="T72" fmla="*/ 170921 w 468"/>
                <a:gd name="T73" fmla="*/ 738528 h 723"/>
                <a:gd name="T74" fmla="*/ 170921 w 468"/>
                <a:gd name="T75" fmla="*/ 695645 h 723"/>
                <a:gd name="T76" fmla="*/ 132689 w 468"/>
                <a:gd name="T77" fmla="*/ 667057 h 723"/>
                <a:gd name="T78" fmla="*/ 114697 w 468"/>
                <a:gd name="T79" fmla="*/ 707557 h 723"/>
                <a:gd name="T80" fmla="*/ 80963 w 468"/>
                <a:gd name="T81" fmla="*/ 693263 h 723"/>
                <a:gd name="T82" fmla="*/ 13494 w 468"/>
                <a:gd name="T83" fmla="*/ 500293 h 723"/>
                <a:gd name="T84" fmla="*/ 31485 w 468"/>
                <a:gd name="T85" fmla="*/ 362117 h 723"/>
                <a:gd name="T86" fmla="*/ 0 w 468"/>
                <a:gd name="T87" fmla="*/ 283499 h 723"/>
                <a:gd name="T88" fmla="*/ 15743 w 468"/>
                <a:gd name="T89" fmla="*/ 223941 h 723"/>
                <a:gd name="T90" fmla="*/ 49477 w 468"/>
                <a:gd name="T91" fmla="*/ 212029 h 723"/>
                <a:gd name="T92" fmla="*/ 80963 w 468"/>
                <a:gd name="T93" fmla="*/ 116735 h 723"/>
                <a:gd name="T94" fmla="*/ 80963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chemeClr val="bg1"/>
            </a:solidFill>
            <a:ln w="12700">
              <a:solidFill>
                <a:srgbClr val="000000"/>
              </a:solidFill>
              <a:round/>
              <a:headEnd/>
              <a:tailEnd/>
            </a:ln>
          </p:spPr>
          <p:txBody>
            <a:bodyPr/>
            <a:lstStyle/>
            <a:p>
              <a:endParaRPr lang="en-US"/>
            </a:p>
          </p:txBody>
        </p:sp>
        <p:sp>
          <p:nvSpPr>
            <p:cNvPr id="66" name="Freeform 10"/>
            <p:cNvSpPr>
              <a:spLocks/>
            </p:cNvSpPr>
            <p:nvPr/>
          </p:nvSpPr>
          <p:spPr bwMode="auto">
            <a:xfrm>
              <a:off x="1654629" y="2043230"/>
              <a:ext cx="360514" cy="614539"/>
            </a:xfrm>
            <a:custGeom>
              <a:avLst/>
              <a:gdLst>
                <a:gd name="T0" fmla="*/ 101304 w 354"/>
                <a:gd name="T1" fmla="*/ 0 h 535"/>
                <a:gd name="T2" fmla="*/ 0 w 354"/>
                <a:gd name="T3" fmla="*/ 505769 h 535"/>
                <a:gd name="T4" fmla="*/ 542539 w 354"/>
                <a:gd name="T5" fmla="*/ 1276350 h 535"/>
                <a:gd name="T6" fmla="*/ 576307 w 354"/>
                <a:gd name="T7" fmla="*/ 1242950 h 535"/>
                <a:gd name="T8" fmla="*/ 574056 w 354"/>
                <a:gd name="T9" fmla="*/ 1090265 h 535"/>
                <a:gd name="T10" fmla="*/ 641592 w 354"/>
                <a:gd name="T11" fmla="*/ 1102194 h 535"/>
                <a:gd name="T12" fmla="*/ 711379 w 354"/>
                <a:gd name="T13" fmla="*/ 634596 h 535"/>
                <a:gd name="T14" fmla="*/ 758655 w 354"/>
                <a:gd name="T15" fmla="*/ 317298 h 535"/>
                <a:gd name="T16" fmla="*/ 772162 w 354"/>
                <a:gd name="T17" fmla="*/ 221870 h 535"/>
                <a:gd name="T18" fmla="*/ 796925 w 354"/>
                <a:gd name="T19" fmla="*/ 135985 h 535"/>
                <a:gd name="T20" fmla="*/ 438984 w 354"/>
                <a:gd name="T21" fmla="*/ 76342 h 535"/>
                <a:gd name="T22" fmla="*/ 101304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chemeClr val="bg1"/>
            </a:solidFill>
            <a:ln w="12700">
              <a:solidFill>
                <a:srgbClr val="000000"/>
              </a:solidFill>
              <a:round/>
              <a:headEnd/>
              <a:tailEnd/>
            </a:ln>
          </p:spPr>
          <p:txBody>
            <a:bodyPr/>
            <a:lstStyle/>
            <a:p>
              <a:endParaRPr lang="en-US"/>
            </a:p>
          </p:txBody>
        </p:sp>
        <p:sp>
          <p:nvSpPr>
            <p:cNvPr id="67" name="Freeform 11"/>
            <p:cNvSpPr>
              <a:spLocks/>
            </p:cNvSpPr>
            <p:nvPr/>
          </p:nvSpPr>
          <p:spPr bwMode="auto">
            <a:xfrm>
              <a:off x="1852839" y="1541051"/>
              <a:ext cx="323888" cy="591608"/>
            </a:xfrm>
            <a:custGeom>
              <a:avLst/>
              <a:gdLst>
                <a:gd name="T0" fmla="*/ 172819 w 319"/>
                <a:gd name="T1" fmla="*/ 0 h 517"/>
                <a:gd name="T2" fmla="*/ 107731 w 319"/>
                <a:gd name="T3" fmla="*/ 480082 h 517"/>
                <a:gd name="T4" fmla="*/ 175063 w 319"/>
                <a:gd name="T5" fmla="*/ 582278 h 517"/>
                <a:gd name="T6" fmla="*/ 69576 w 319"/>
                <a:gd name="T7" fmla="*/ 689227 h 517"/>
                <a:gd name="T8" fmla="*/ 56110 w 319"/>
                <a:gd name="T9" fmla="*/ 762903 h 517"/>
                <a:gd name="T10" fmla="*/ 85287 w 319"/>
                <a:gd name="T11" fmla="*/ 815189 h 517"/>
                <a:gd name="T12" fmla="*/ 56110 w 319"/>
                <a:gd name="T13" fmla="*/ 841332 h 517"/>
                <a:gd name="T14" fmla="*/ 0 w 319"/>
                <a:gd name="T15" fmla="*/ 1119399 h 517"/>
                <a:gd name="T16" fmla="*/ 341149 w 319"/>
                <a:gd name="T17" fmla="*/ 1183568 h 517"/>
                <a:gd name="T18" fmla="*/ 664342 w 319"/>
                <a:gd name="T19" fmla="*/ 1228725 h 517"/>
                <a:gd name="T20" fmla="*/ 698008 w 319"/>
                <a:gd name="T21" fmla="*/ 974424 h 517"/>
                <a:gd name="T22" fmla="*/ 715963 w 319"/>
                <a:gd name="T23" fmla="*/ 834202 h 517"/>
                <a:gd name="T24" fmla="*/ 684541 w 319"/>
                <a:gd name="T25" fmla="*/ 784292 h 517"/>
                <a:gd name="T26" fmla="*/ 610476 w 319"/>
                <a:gd name="T27" fmla="*/ 798552 h 517"/>
                <a:gd name="T28" fmla="*/ 513967 w 319"/>
                <a:gd name="T29" fmla="*/ 810436 h 517"/>
                <a:gd name="T30" fmla="*/ 496012 w 319"/>
                <a:gd name="T31" fmla="*/ 696357 h 517"/>
                <a:gd name="T32" fmla="*/ 379303 w 319"/>
                <a:gd name="T33" fmla="*/ 603667 h 517"/>
                <a:gd name="T34" fmla="*/ 395014 w 319"/>
                <a:gd name="T35" fmla="*/ 544251 h 517"/>
                <a:gd name="T36" fmla="*/ 406236 w 319"/>
                <a:gd name="T37" fmla="*/ 439679 h 517"/>
                <a:gd name="T38" fmla="*/ 255861 w 319"/>
                <a:gd name="T39" fmla="*/ 213898 h 517"/>
                <a:gd name="T40" fmla="*/ 276061 w 319"/>
                <a:gd name="T41" fmla="*/ 14260 h 517"/>
                <a:gd name="T42" fmla="*/ 172819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chemeClr val="bg1"/>
            </a:solidFill>
            <a:ln w="9525">
              <a:solidFill>
                <a:schemeClr val="tx1"/>
              </a:solidFill>
              <a:round/>
              <a:headEnd/>
              <a:tailEnd/>
            </a:ln>
          </p:spPr>
          <p:txBody>
            <a:bodyPr wrap="none" anchor="ctr"/>
            <a:lstStyle/>
            <a:p>
              <a:endParaRPr lang="en-US"/>
            </a:p>
          </p:txBody>
        </p:sp>
        <p:sp>
          <p:nvSpPr>
            <p:cNvPr id="68" name="Freeform 12"/>
            <p:cNvSpPr>
              <a:spLocks/>
            </p:cNvSpPr>
            <p:nvPr/>
          </p:nvSpPr>
          <p:spPr bwMode="auto">
            <a:xfrm>
              <a:off x="1952663" y="2110493"/>
              <a:ext cx="300189" cy="437209"/>
            </a:xfrm>
            <a:custGeom>
              <a:avLst/>
              <a:gdLst>
                <a:gd name="T0" fmla="*/ 123299 w 296"/>
                <a:gd name="T1" fmla="*/ 0 h 382"/>
                <a:gd name="T2" fmla="*/ 448361 w 296"/>
                <a:gd name="T3" fmla="*/ 47542 h 382"/>
                <a:gd name="T4" fmla="*/ 425943 w 296"/>
                <a:gd name="T5" fmla="*/ 221070 h 382"/>
                <a:gd name="T6" fmla="*/ 663575 w 296"/>
                <a:gd name="T7" fmla="*/ 244841 h 382"/>
                <a:gd name="T8" fmla="*/ 598563 w 296"/>
                <a:gd name="T9" fmla="*/ 908050 h 382"/>
                <a:gd name="T10" fmla="*/ 0 w 296"/>
                <a:gd name="T11" fmla="*/ 839114 h 382"/>
                <a:gd name="T12" fmla="*/ 60529 w 296"/>
                <a:gd name="T13" fmla="*/ 415992 h 382"/>
                <a:gd name="T14" fmla="*/ 123299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bg1"/>
            </a:solidFill>
            <a:ln w="12700">
              <a:solidFill>
                <a:srgbClr val="000000"/>
              </a:solidFill>
              <a:round/>
              <a:headEnd/>
              <a:tailEnd/>
            </a:ln>
          </p:spPr>
          <p:txBody>
            <a:bodyPr/>
            <a:lstStyle/>
            <a:p>
              <a:endParaRPr lang="en-US"/>
            </a:p>
          </p:txBody>
        </p:sp>
        <p:sp>
          <p:nvSpPr>
            <p:cNvPr id="69" name="Freeform 13"/>
            <p:cNvSpPr>
              <a:spLocks/>
            </p:cNvSpPr>
            <p:nvPr/>
          </p:nvSpPr>
          <p:spPr bwMode="auto">
            <a:xfrm>
              <a:off x="1967744" y="1547166"/>
              <a:ext cx="563033" cy="395934"/>
            </a:xfrm>
            <a:custGeom>
              <a:avLst/>
              <a:gdLst>
                <a:gd name="T0" fmla="*/ 20183 w 555"/>
                <a:gd name="T1" fmla="*/ 0 h 346"/>
                <a:gd name="T2" fmla="*/ 264618 w 555"/>
                <a:gd name="T3" fmla="*/ 33273 h 346"/>
                <a:gd name="T4" fmla="*/ 412624 w 555"/>
                <a:gd name="T5" fmla="*/ 54663 h 346"/>
                <a:gd name="T6" fmla="*/ 607724 w 555"/>
                <a:gd name="T7" fmla="*/ 76053 h 346"/>
                <a:gd name="T8" fmla="*/ 787125 w 555"/>
                <a:gd name="T9" fmla="*/ 95066 h 346"/>
                <a:gd name="T10" fmla="*/ 1098836 w 555"/>
                <a:gd name="T11" fmla="*/ 118833 h 346"/>
                <a:gd name="T12" fmla="*/ 1244600 w 555"/>
                <a:gd name="T13" fmla="*/ 130716 h 346"/>
                <a:gd name="T14" fmla="*/ 1240115 w 555"/>
                <a:gd name="T15" fmla="*/ 800935 h 346"/>
                <a:gd name="T16" fmla="*/ 477657 w 555"/>
                <a:gd name="T17" fmla="*/ 732012 h 346"/>
                <a:gd name="T18" fmla="*/ 461960 w 555"/>
                <a:gd name="T19" fmla="*/ 822325 h 346"/>
                <a:gd name="T20" fmla="*/ 432807 w 555"/>
                <a:gd name="T21" fmla="*/ 779545 h 346"/>
                <a:gd name="T22" fmla="*/ 363289 w 555"/>
                <a:gd name="T23" fmla="*/ 786675 h 346"/>
                <a:gd name="T24" fmla="*/ 262375 w 555"/>
                <a:gd name="T25" fmla="*/ 803312 h 346"/>
                <a:gd name="T26" fmla="*/ 244435 w 555"/>
                <a:gd name="T27" fmla="*/ 686855 h 346"/>
                <a:gd name="T28" fmla="*/ 125581 w 555"/>
                <a:gd name="T29" fmla="*/ 594165 h 346"/>
                <a:gd name="T30" fmla="*/ 143521 w 555"/>
                <a:gd name="T31" fmla="*/ 506229 h 346"/>
                <a:gd name="T32" fmla="*/ 154734 w 555"/>
                <a:gd name="T33" fmla="*/ 434929 h 346"/>
                <a:gd name="T34" fmla="*/ 0 w 555"/>
                <a:gd name="T35" fmla="*/ 204393 h 346"/>
                <a:gd name="T36" fmla="*/ 20183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chemeClr val="bg1"/>
            </a:solidFill>
            <a:ln w="9525">
              <a:solidFill>
                <a:schemeClr val="tx1"/>
              </a:solidFill>
              <a:round/>
              <a:headEnd/>
              <a:tailEnd/>
            </a:ln>
          </p:spPr>
          <p:txBody>
            <a:bodyPr wrap="none" anchor="ctr"/>
            <a:lstStyle/>
            <a:p>
              <a:endParaRPr lang="en-US"/>
            </a:p>
          </p:txBody>
        </p:sp>
        <p:sp>
          <p:nvSpPr>
            <p:cNvPr id="70" name="Freeform 14"/>
            <p:cNvSpPr>
              <a:spLocks/>
            </p:cNvSpPr>
            <p:nvPr/>
          </p:nvSpPr>
          <p:spPr bwMode="auto">
            <a:xfrm>
              <a:off x="2143692" y="1895710"/>
              <a:ext cx="384931" cy="357717"/>
            </a:xfrm>
            <a:custGeom>
              <a:avLst/>
              <a:gdLst>
                <a:gd name="T0" fmla="*/ 82851 w 380"/>
                <a:gd name="T1" fmla="*/ 0 h 311"/>
                <a:gd name="T2" fmla="*/ 51502 w 380"/>
                <a:gd name="T3" fmla="*/ 277113 h 311"/>
                <a:gd name="T4" fmla="*/ 0 w 380"/>
                <a:gd name="T5" fmla="*/ 673672 h 311"/>
                <a:gd name="T6" fmla="*/ 246313 w 380"/>
                <a:gd name="T7" fmla="*/ 695172 h 311"/>
                <a:gd name="T8" fmla="*/ 821790 w 380"/>
                <a:gd name="T9" fmla="*/ 742950 h 311"/>
                <a:gd name="T10" fmla="*/ 850900 w 380"/>
                <a:gd name="T11" fmla="*/ 76445 h 311"/>
                <a:gd name="T12" fmla="*/ 82851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chemeClr val="bg1"/>
            </a:solidFill>
            <a:ln w="9525">
              <a:solidFill>
                <a:schemeClr val="tx1"/>
              </a:solidFill>
              <a:round/>
              <a:headEnd/>
              <a:tailEnd/>
            </a:ln>
          </p:spPr>
          <p:txBody>
            <a:bodyPr wrap="none" anchor="ctr"/>
            <a:lstStyle/>
            <a:p>
              <a:endParaRPr lang="en-US"/>
            </a:p>
          </p:txBody>
        </p:sp>
        <p:sp>
          <p:nvSpPr>
            <p:cNvPr id="71" name="Freeform 15"/>
            <p:cNvSpPr>
              <a:spLocks/>
            </p:cNvSpPr>
            <p:nvPr/>
          </p:nvSpPr>
          <p:spPr bwMode="auto">
            <a:xfrm>
              <a:off x="2221253" y="2228203"/>
              <a:ext cx="402885" cy="338608"/>
            </a:xfrm>
            <a:custGeom>
              <a:avLst/>
              <a:gdLst>
                <a:gd name="T0" fmla="*/ 74216 w 396"/>
                <a:gd name="T1" fmla="*/ 0 h 295"/>
                <a:gd name="T2" fmla="*/ 29236 w 396"/>
                <a:gd name="T3" fmla="*/ 421957 h 295"/>
                <a:gd name="T4" fmla="*/ 0 w 396"/>
                <a:gd name="T5" fmla="*/ 665119 h 295"/>
                <a:gd name="T6" fmla="*/ 445294 w 396"/>
                <a:gd name="T7" fmla="*/ 688958 h 295"/>
                <a:gd name="T8" fmla="*/ 870346 w 396"/>
                <a:gd name="T9" fmla="*/ 703262 h 295"/>
                <a:gd name="T10" fmla="*/ 883840 w 396"/>
                <a:gd name="T11" fmla="*/ 374278 h 295"/>
                <a:gd name="T12" fmla="*/ 890587 w 396"/>
                <a:gd name="T13" fmla="*/ 52447 h 295"/>
                <a:gd name="T14" fmla="*/ 647700 w 396"/>
                <a:gd name="T15" fmla="*/ 47679 h 295"/>
                <a:gd name="T16" fmla="*/ 7421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chemeClr val="bg1"/>
            </a:solidFill>
            <a:ln w="9525">
              <a:solidFill>
                <a:schemeClr val="tx1"/>
              </a:solidFill>
              <a:round/>
              <a:headEnd/>
              <a:tailEnd/>
            </a:ln>
          </p:spPr>
          <p:txBody>
            <a:bodyPr wrap="none" anchor="ctr"/>
            <a:lstStyle/>
            <a:p>
              <a:endParaRPr lang="en-US"/>
            </a:p>
          </p:txBody>
        </p:sp>
        <p:sp>
          <p:nvSpPr>
            <p:cNvPr id="72" name="Freeform 16"/>
            <p:cNvSpPr>
              <a:spLocks/>
            </p:cNvSpPr>
            <p:nvPr/>
          </p:nvSpPr>
          <p:spPr bwMode="auto">
            <a:xfrm>
              <a:off x="1858585" y="2512542"/>
              <a:ext cx="366977" cy="457847"/>
            </a:xfrm>
            <a:custGeom>
              <a:avLst/>
              <a:gdLst>
                <a:gd name="T0" fmla="*/ 205628 w 359"/>
                <a:gd name="T1" fmla="*/ 0 h 399"/>
                <a:gd name="T2" fmla="*/ 189810 w 359"/>
                <a:gd name="T3" fmla="*/ 123928 h 399"/>
                <a:gd name="T4" fmla="*/ 119761 w 359"/>
                <a:gd name="T5" fmla="*/ 109629 h 399"/>
                <a:gd name="T6" fmla="*/ 124281 w 359"/>
                <a:gd name="T7" fmla="*/ 269306 h 399"/>
                <a:gd name="T8" fmla="*/ 90386 w 359"/>
                <a:gd name="T9" fmla="*/ 300288 h 399"/>
                <a:gd name="T10" fmla="*/ 140098 w 359"/>
                <a:gd name="T11" fmla="*/ 398001 h 399"/>
                <a:gd name="T12" fmla="*/ 90386 w 359"/>
                <a:gd name="T13" fmla="*/ 440899 h 399"/>
                <a:gd name="T14" fmla="*/ 63270 w 359"/>
                <a:gd name="T15" fmla="*/ 512396 h 399"/>
                <a:gd name="T16" fmla="*/ 24856 w 359"/>
                <a:gd name="T17" fmla="*/ 581510 h 399"/>
                <a:gd name="T18" fmla="*/ 51972 w 359"/>
                <a:gd name="T19" fmla="*/ 622025 h 399"/>
                <a:gd name="T20" fmla="*/ 4519 w 359"/>
                <a:gd name="T21" fmla="*/ 638708 h 399"/>
                <a:gd name="T22" fmla="*/ 0 w 359"/>
                <a:gd name="T23" fmla="*/ 703055 h 399"/>
                <a:gd name="T24" fmla="*/ 456449 w 359"/>
                <a:gd name="T25" fmla="*/ 946146 h 399"/>
                <a:gd name="T26" fmla="*/ 714048 w 359"/>
                <a:gd name="T27" fmla="*/ 950912 h 399"/>
                <a:gd name="T28" fmla="*/ 811213 w 359"/>
                <a:gd name="T29" fmla="*/ 73880 h 399"/>
                <a:gd name="T30" fmla="*/ 205628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chemeClr val="bg1"/>
            </a:solidFill>
            <a:ln w="12700">
              <a:solidFill>
                <a:srgbClr val="000000"/>
              </a:solidFill>
              <a:round/>
              <a:headEnd/>
              <a:tailEnd/>
            </a:ln>
          </p:spPr>
          <p:txBody>
            <a:bodyPr/>
            <a:lstStyle/>
            <a:p>
              <a:endParaRPr lang="en-US"/>
            </a:p>
          </p:txBody>
        </p:sp>
        <p:sp>
          <p:nvSpPr>
            <p:cNvPr id="73" name="Freeform 17"/>
            <p:cNvSpPr>
              <a:spLocks/>
            </p:cNvSpPr>
            <p:nvPr/>
          </p:nvSpPr>
          <p:spPr bwMode="auto">
            <a:xfrm>
              <a:off x="2176727" y="2544645"/>
              <a:ext cx="388522" cy="432623"/>
            </a:xfrm>
            <a:custGeom>
              <a:avLst/>
              <a:gdLst>
                <a:gd name="T0" fmla="*/ 103692 w 381"/>
                <a:gd name="T1" fmla="*/ 0 h 378"/>
                <a:gd name="T2" fmla="*/ 858837 w 381"/>
                <a:gd name="T3" fmla="*/ 35656 h 378"/>
                <a:gd name="T4" fmla="*/ 822770 w 381"/>
                <a:gd name="T5" fmla="*/ 829591 h 378"/>
                <a:gd name="T6" fmla="*/ 577066 w 381"/>
                <a:gd name="T7" fmla="*/ 815328 h 378"/>
                <a:gd name="T8" fmla="*/ 347141 w 381"/>
                <a:gd name="T9" fmla="*/ 808197 h 378"/>
                <a:gd name="T10" fmla="*/ 347141 w 381"/>
                <a:gd name="T11" fmla="*/ 839099 h 378"/>
                <a:gd name="T12" fmla="*/ 155537 w 381"/>
                <a:gd name="T13" fmla="*/ 839099 h 378"/>
                <a:gd name="T14" fmla="*/ 144267 w 381"/>
                <a:gd name="T15" fmla="*/ 898525 h 378"/>
                <a:gd name="T16" fmla="*/ 0 w 381"/>
                <a:gd name="T17" fmla="*/ 879509 h 378"/>
                <a:gd name="T18" fmla="*/ 81150 w 381"/>
                <a:gd name="T19" fmla="*/ 206803 h 378"/>
                <a:gd name="T20" fmla="*/ 103692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chemeClr val="bg1"/>
            </a:solidFill>
            <a:ln w="9525">
              <a:solidFill>
                <a:schemeClr val="tx1"/>
              </a:solidFill>
              <a:round/>
              <a:headEnd/>
              <a:tailEnd/>
            </a:ln>
          </p:spPr>
          <p:txBody>
            <a:bodyPr wrap="none" anchor="ctr"/>
            <a:lstStyle/>
            <a:p>
              <a:endParaRPr lang="en-US"/>
            </a:p>
          </p:txBody>
        </p:sp>
        <p:sp>
          <p:nvSpPr>
            <p:cNvPr id="74" name="Freeform 18"/>
            <p:cNvSpPr>
              <a:spLocks/>
            </p:cNvSpPr>
            <p:nvPr/>
          </p:nvSpPr>
          <p:spPr bwMode="auto">
            <a:xfrm>
              <a:off x="2331849" y="2608086"/>
              <a:ext cx="784943" cy="820914"/>
            </a:xfrm>
            <a:custGeom>
              <a:avLst/>
              <a:gdLst>
                <a:gd name="T0" fmla="*/ 502808 w 773"/>
                <a:gd name="T1" fmla="*/ 0 h 716"/>
                <a:gd name="T2" fmla="*/ 886648 w 773"/>
                <a:gd name="T3" fmla="*/ 14287 h 716"/>
                <a:gd name="T4" fmla="*/ 886648 w 773"/>
                <a:gd name="T5" fmla="*/ 323850 h 716"/>
                <a:gd name="T6" fmla="*/ 1081935 w 773"/>
                <a:gd name="T7" fmla="*/ 409575 h 716"/>
                <a:gd name="T8" fmla="*/ 1135808 w 773"/>
                <a:gd name="T9" fmla="*/ 381000 h 716"/>
                <a:gd name="T10" fmla="*/ 1263755 w 773"/>
                <a:gd name="T11" fmla="*/ 447675 h 716"/>
                <a:gd name="T12" fmla="*/ 1340074 w 773"/>
                <a:gd name="T13" fmla="*/ 442912 h 716"/>
                <a:gd name="T14" fmla="*/ 1488222 w 773"/>
                <a:gd name="T15" fmla="*/ 376238 h 716"/>
                <a:gd name="T16" fmla="*/ 1573520 w 773"/>
                <a:gd name="T17" fmla="*/ 440531 h 716"/>
                <a:gd name="T18" fmla="*/ 1647595 w 773"/>
                <a:gd name="T19" fmla="*/ 457200 h 716"/>
                <a:gd name="T20" fmla="*/ 1647595 w 773"/>
                <a:gd name="T21" fmla="*/ 709613 h 716"/>
                <a:gd name="T22" fmla="*/ 1735137 w 773"/>
                <a:gd name="T23" fmla="*/ 866775 h 716"/>
                <a:gd name="T24" fmla="*/ 1714935 w 773"/>
                <a:gd name="T25" fmla="*/ 1081087 h 716"/>
                <a:gd name="T26" fmla="*/ 1620658 w 773"/>
                <a:gd name="T27" fmla="*/ 1166812 h 716"/>
                <a:gd name="T28" fmla="*/ 1600456 w 773"/>
                <a:gd name="T29" fmla="*/ 1088231 h 716"/>
                <a:gd name="T30" fmla="*/ 1573520 w 773"/>
                <a:gd name="T31" fmla="*/ 1123950 h 716"/>
                <a:gd name="T32" fmla="*/ 1593722 w 773"/>
                <a:gd name="T33" fmla="*/ 1173956 h 716"/>
                <a:gd name="T34" fmla="*/ 1425371 w 773"/>
                <a:gd name="T35" fmla="*/ 1302544 h 716"/>
                <a:gd name="T36" fmla="*/ 1384967 w 773"/>
                <a:gd name="T37" fmla="*/ 1309688 h 716"/>
                <a:gd name="T38" fmla="*/ 1297425 w 773"/>
                <a:gd name="T39" fmla="*/ 1373981 h 716"/>
                <a:gd name="T40" fmla="*/ 1297425 w 773"/>
                <a:gd name="T41" fmla="*/ 1409700 h 716"/>
                <a:gd name="T42" fmla="*/ 1270489 w 773"/>
                <a:gd name="T43" fmla="*/ 1416844 h 716"/>
                <a:gd name="T44" fmla="*/ 1290691 w 773"/>
                <a:gd name="T45" fmla="*/ 1459706 h 716"/>
                <a:gd name="T46" fmla="*/ 1243552 w 773"/>
                <a:gd name="T47" fmla="*/ 1524000 h 716"/>
                <a:gd name="T48" fmla="*/ 1270489 w 773"/>
                <a:gd name="T49" fmla="*/ 1616869 h 716"/>
                <a:gd name="T50" fmla="*/ 1297425 w 773"/>
                <a:gd name="T51" fmla="*/ 1647825 h 716"/>
                <a:gd name="T52" fmla="*/ 1290691 w 773"/>
                <a:gd name="T53" fmla="*/ 1704975 h 716"/>
                <a:gd name="T54" fmla="*/ 1223350 w 773"/>
                <a:gd name="T55" fmla="*/ 1704975 h 716"/>
                <a:gd name="T56" fmla="*/ 1162744 w 773"/>
                <a:gd name="T57" fmla="*/ 1676400 h 716"/>
                <a:gd name="T58" fmla="*/ 1122340 w 773"/>
                <a:gd name="T59" fmla="*/ 1683544 h 716"/>
                <a:gd name="T60" fmla="*/ 987659 w 773"/>
                <a:gd name="T61" fmla="*/ 1633538 h 716"/>
                <a:gd name="T62" fmla="*/ 927052 w 773"/>
                <a:gd name="T63" fmla="*/ 1438275 h 716"/>
                <a:gd name="T64" fmla="*/ 832776 w 773"/>
                <a:gd name="T65" fmla="*/ 1345406 h 716"/>
                <a:gd name="T66" fmla="*/ 749723 w 773"/>
                <a:gd name="T67" fmla="*/ 1173956 h 716"/>
                <a:gd name="T68" fmla="*/ 711563 w 773"/>
                <a:gd name="T69" fmla="*/ 1157287 h 716"/>
                <a:gd name="T70" fmla="*/ 666670 w 773"/>
                <a:gd name="T71" fmla="*/ 1114425 h 716"/>
                <a:gd name="T72" fmla="*/ 624021 w 773"/>
                <a:gd name="T73" fmla="*/ 1114425 h 716"/>
                <a:gd name="T74" fmla="*/ 558925 w 773"/>
                <a:gd name="T75" fmla="*/ 1100137 h 716"/>
                <a:gd name="T76" fmla="*/ 509542 w 773"/>
                <a:gd name="T77" fmla="*/ 1114425 h 716"/>
                <a:gd name="T78" fmla="*/ 475872 w 773"/>
                <a:gd name="T79" fmla="*/ 1200150 h 716"/>
                <a:gd name="T80" fmla="*/ 424244 w 773"/>
                <a:gd name="T81" fmla="*/ 1214437 h 716"/>
                <a:gd name="T82" fmla="*/ 314255 w 773"/>
                <a:gd name="T83" fmla="*/ 1147762 h 716"/>
                <a:gd name="T84" fmla="*/ 249159 w 773"/>
                <a:gd name="T85" fmla="*/ 1066800 h 716"/>
                <a:gd name="T86" fmla="*/ 237936 w 773"/>
                <a:gd name="T87" fmla="*/ 969169 h 716"/>
                <a:gd name="T88" fmla="*/ 190798 w 773"/>
                <a:gd name="T89" fmla="*/ 902494 h 716"/>
                <a:gd name="T90" fmla="*/ 80808 w 773"/>
                <a:gd name="T91" fmla="*/ 809625 h 716"/>
                <a:gd name="T92" fmla="*/ 0 w 773"/>
                <a:gd name="T93" fmla="*/ 711994 h 716"/>
                <a:gd name="T94" fmla="*/ 0 w 773"/>
                <a:gd name="T95" fmla="*/ 671513 h 716"/>
                <a:gd name="T96" fmla="*/ 262627 w 773"/>
                <a:gd name="T97" fmla="*/ 673894 h 716"/>
                <a:gd name="T98" fmla="*/ 475872 w 773"/>
                <a:gd name="T99" fmla="*/ 692944 h 716"/>
                <a:gd name="T100" fmla="*/ 502808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chemeClr val="bg1"/>
            </a:solidFill>
            <a:ln w="12700">
              <a:solidFill>
                <a:srgbClr val="000000"/>
              </a:solidFill>
              <a:round/>
              <a:headEnd/>
              <a:tailEnd/>
            </a:ln>
          </p:spPr>
          <p:txBody>
            <a:bodyPr/>
            <a:lstStyle/>
            <a:p>
              <a:endParaRPr lang="en-US"/>
            </a:p>
          </p:txBody>
        </p:sp>
        <p:sp>
          <p:nvSpPr>
            <p:cNvPr id="75" name="Freeform 19"/>
            <p:cNvSpPr>
              <a:spLocks/>
            </p:cNvSpPr>
            <p:nvPr/>
          </p:nvSpPr>
          <p:spPr bwMode="auto">
            <a:xfrm>
              <a:off x="2530059" y="1609078"/>
              <a:ext cx="378467" cy="249943"/>
            </a:xfrm>
            <a:custGeom>
              <a:avLst/>
              <a:gdLst>
                <a:gd name="T0" fmla="*/ 2249 w 372"/>
                <a:gd name="T1" fmla="*/ 0 h 218"/>
                <a:gd name="T2" fmla="*/ 701675 w 372"/>
                <a:gd name="T3" fmla="*/ 16669 h 218"/>
                <a:gd name="T4" fmla="*/ 753401 w 372"/>
                <a:gd name="T5" fmla="*/ 169069 h 218"/>
                <a:gd name="T6" fmla="*/ 802878 w 372"/>
                <a:gd name="T7" fmla="*/ 285750 h 218"/>
                <a:gd name="T8" fmla="*/ 836612 w 372"/>
                <a:gd name="T9" fmla="*/ 476250 h 218"/>
                <a:gd name="T10" fmla="*/ 816371 w 372"/>
                <a:gd name="T11" fmla="*/ 519112 h 218"/>
                <a:gd name="T12" fmla="*/ 557741 w 372"/>
                <a:gd name="T13" fmla="*/ 511968 h 218"/>
                <a:gd name="T14" fmla="*/ 0 w 372"/>
                <a:gd name="T15" fmla="*/ 502443 h 218"/>
                <a:gd name="T16" fmla="*/ 2249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chemeClr val="bg1"/>
            </a:solidFill>
            <a:ln w="9525">
              <a:solidFill>
                <a:schemeClr val="tx1"/>
              </a:solidFill>
              <a:round/>
              <a:headEnd/>
              <a:tailEnd/>
            </a:ln>
          </p:spPr>
          <p:txBody>
            <a:bodyPr wrap="none" anchor="ctr"/>
            <a:lstStyle/>
            <a:p>
              <a:endParaRPr lang="en-US"/>
            </a:p>
          </p:txBody>
        </p:sp>
        <p:sp>
          <p:nvSpPr>
            <p:cNvPr id="76" name="Freeform 20"/>
            <p:cNvSpPr>
              <a:spLocks/>
            </p:cNvSpPr>
            <p:nvPr/>
          </p:nvSpPr>
          <p:spPr bwMode="auto">
            <a:xfrm>
              <a:off x="2520005" y="1849849"/>
              <a:ext cx="397139" cy="292747"/>
            </a:xfrm>
            <a:custGeom>
              <a:avLst/>
              <a:gdLst>
                <a:gd name="T0" fmla="*/ 15717 w 391"/>
                <a:gd name="T1" fmla="*/ 0 h 255"/>
                <a:gd name="T2" fmla="*/ 13471 w 391"/>
                <a:gd name="T3" fmla="*/ 236052 h 255"/>
                <a:gd name="T4" fmla="*/ 0 w 391"/>
                <a:gd name="T5" fmla="*/ 512638 h 255"/>
                <a:gd name="T6" fmla="*/ 637647 w 391"/>
                <a:gd name="T7" fmla="*/ 522176 h 255"/>
                <a:gd name="T8" fmla="*/ 705004 w 391"/>
                <a:gd name="T9" fmla="*/ 560326 h 255"/>
                <a:gd name="T10" fmla="*/ 752154 w 391"/>
                <a:gd name="T11" fmla="*/ 507870 h 255"/>
                <a:gd name="T12" fmla="*/ 877887 w 391"/>
                <a:gd name="T13" fmla="*/ 608013 h 255"/>
                <a:gd name="T14" fmla="*/ 859925 w 391"/>
                <a:gd name="T15" fmla="*/ 503101 h 255"/>
                <a:gd name="T16" fmla="*/ 871151 w 391"/>
                <a:gd name="T17" fmla="*/ 422033 h 255"/>
                <a:gd name="T18" fmla="*/ 877887 w 391"/>
                <a:gd name="T19" fmla="*/ 145446 h 255"/>
                <a:gd name="T20" fmla="*/ 821756 w 391"/>
                <a:gd name="T21" fmla="*/ 85837 h 255"/>
                <a:gd name="T22" fmla="*/ 844208 w 391"/>
                <a:gd name="T23" fmla="*/ 9537 h 255"/>
                <a:gd name="T24" fmla="*/ 426595 w 391"/>
                <a:gd name="T25" fmla="*/ 7153 h 255"/>
                <a:gd name="T26" fmla="*/ 15717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00B0F0"/>
            </a:solidFill>
            <a:ln w="12700">
              <a:solidFill>
                <a:srgbClr val="000000"/>
              </a:solidFill>
              <a:round/>
              <a:headEnd/>
              <a:tailEnd/>
            </a:ln>
          </p:spPr>
          <p:txBody>
            <a:bodyPr/>
            <a:lstStyle/>
            <a:p>
              <a:endParaRPr lang="en-US"/>
            </a:p>
          </p:txBody>
        </p:sp>
        <p:sp>
          <p:nvSpPr>
            <p:cNvPr id="77" name="Freeform 21"/>
            <p:cNvSpPr>
              <a:spLocks/>
            </p:cNvSpPr>
            <p:nvPr/>
          </p:nvSpPr>
          <p:spPr bwMode="auto">
            <a:xfrm>
              <a:off x="2513542" y="2092913"/>
              <a:ext cx="473982" cy="240771"/>
            </a:xfrm>
            <a:custGeom>
              <a:avLst/>
              <a:gdLst>
                <a:gd name="T0" fmla="*/ 11242 w 466"/>
                <a:gd name="T1" fmla="*/ 0 h 210"/>
                <a:gd name="T2" fmla="*/ 0 w 466"/>
                <a:gd name="T3" fmla="*/ 330994 h 210"/>
                <a:gd name="T4" fmla="*/ 236081 w 466"/>
                <a:gd name="T5" fmla="*/ 338138 h 210"/>
                <a:gd name="T6" fmla="*/ 233833 w 466"/>
                <a:gd name="T7" fmla="*/ 500063 h 210"/>
                <a:gd name="T8" fmla="*/ 553104 w 466"/>
                <a:gd name="T9" fmla="*/ 495300 h 210"/>
                <a:gd name="T10" fmla="*/ 838650 w 466"/>
                <a:gd name="T11" fmla="*/ 490538 h 210"/>
                <a:gd name="T12" fmla="*/ 1047750 w 466"/>
                <a:gd name="T13" fmla="*/ 495300 h 210"/>
                <a:gd name="T14" fmla="*/ 982547 w 466"/>
                <a:gd name="T15" fmla="*/ 354807 h 210"/>
                <a:gd name="T16" fmla="*/ 937579 w 466"/>
                <a:gd name="T17" fmla="*/ 223838 h 210"/>
                <a:gd name="T18" fmla="*/ 888114 w 466"/>
                <a:gd name="T19" fmla="*/ 88106 h 210"/>
                <a:gd name="T20" fmla="*/ 768950 w 466"/>
                <a:gd name="T21" fmla="*/ 2381 h 210"/>
                <a:gd name="T22" fmla="*/ 714988 w 466"/>
                <a:gd name="T23" fmla="*/ 52388 h 210"/>
                <a:gd name="T24" fmla="*/ 649785 w 466"/>
                <a:gd name="T25" fmla="*/ 16669 h 210"/>
                <a:gd name="T26" fmla="*/ 364239 w 466"/>
                <a:gd name="T27" fmla="*/ 7144 h 210"/>
                <a:gd name="T28" fmla="*/ 11242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chemeClr val="bg1"/>
            </a:solidFill>
            <a:ln w="12700">
              <a:solidFill>
                <a:srgbClr val="000000"/>
              </a:solidFill>
              <a:round/>
              <a:headEnd/>
              <a:tailEnd/>
            </a:ln>
          </p:spPr>
          <p:txBody>
            <a:bodyPr/>
            <a:lstStyle/>
            <a:p>
              <a:endParaRPr lang="en-US"/>
            </a:p>
          </p:txBody>
        </p:sp>
        <p:sp>
          <p:nvSpPr>
            <p:cNvPr id="78" name="Freeform 22"/>
            <p:cNvSpPr>
              <a:spLocks/>
            </p:cNvSpPr>
            <p:nvPr/>
          </p:nvSpPr>
          <p:spPr bwMode="auto">
            <a:xfrm>
              <a:off x="2615520" y="2327569"/>
              <a:ext cx="416530" cy="239242"/>
            </a:xfrm>
            <a:custGeom>
              <a:avLst/>
              <a:gdLst>
                <a:gd name="T0" fmla="*/ 8983 w 410"/>
                <a:gd name="T1" fmla="*/ 4755 h 209"/>
                <a:gd name="T2" fmla="*/ 6737 w 410"/>
                <a:gd name="T3" fmla="*/ 290049 h 209"/>
                <a:gd name="T4" fmla="*/ 0 w 410"/>
                <a:gd name="T5" fmla="*/ 492132 h 209"/>
                <a:gd name="T6" fmla="*/ 920750 w 410"/>
                <a:gd name="T7" fmla="*/ 496887 h 209"/>
                <a:gd name="T8" fmla="*/ 902784 w 410"/>
                <a:gd name="T9" fmla="*/ 237745 h 209"/>
                <a:gd name="T10" fmla="*/ 902784 w 410"/>
                <a:gd name="T11" fmla="*/ 140270 h 209"/>
                <a:gd name="T12" fmla="*/ 828675 w 410"/>
                <a:gd name="T13" fmla="*/ 80833 h 209"/>
                <a:gd name="T14" fmla="*/ 851132 w 410"/>
                <a:gd name="T15" fmla="*/ 28529 h 209"/>
                <a:gd name="T16" fmla="*/ 819692 w 410"/>
                <a:gd name="T17" fmla="*/ 0 h 209"/>
                <a:gd name="T18" fmla="*/ 401986 w 410"/>
                <a:gd name="T19" fmla="*/ 4755 h 209"/>
                <a:gd name="T20" fmla="*/ 8983 w 410"/>
                <a:gd name="T21" fmla="*/ 4755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chemeClr val="bg1"/>
            </a:solidFill>
            <a:ln w="12700">
              <a:solidFill>
                <a:srgbClr val="000000"/>
              </a:solidFill>
              <a:round/>
              <a:headEnd/>
              <a:tailEnd/>
            </a:ln>
          </p:spPr>
          <p:txBody>
            <a:bodyPr/>
            <a:lstStyle/>
            <a:p>
              <a:endParaRPr lang="en-US"/>
            </a:p>
          </p:txBody>
        </p:sp>
        <p:sp>
          <p:nvSpPr>
            <p:cNvPr id="79" name="Freeform 23"/>
            <p:cNvSpPr>
              <a:spLocks/>
            </p:cNvSpPr>
            <p:nvPr/>
          </p:nvSpPr>
          <p:spPr bwMode="auto">
            <a:xfrm>
              <a:off x="2558786" y="2560696"/>
              <a:ext cx="486191" cy="264466"/>
            </a:xfrm>
            <a:custGeom>
              <a:avLst/>
              <a:gdLst>
                <a:gd name="T0" fmla="*/ 6745 w 478"/>
                <a:gd name="T1" fmla="*/ 0 h 230"/>
                <a:gd name="T2" fmla="*/ 0 w 478"/>
                <a:gd name="T3" fmla="*/ 97914 h 230"/>
                <a:gd name="T4" fmla="*/ 382229 w 478"/>
                <a:gd name="T5" fmla="*/ 112243 h 230"/>
                <a:gd name="T6" fmla="*/ 384477 w 478"/>
                <a:gd name="T7" fmla="*/ 425091 h 230"/>
                <a:gd name="T8" fmla="*/ 580088 w 478"/>
                <a:gd name="T9" fmla="*/ 511065 h 230"/>
                <a:gd name="T10" fmla="*/ 634050 w 478"/>
                <a:gd name="T11" fmla="*/ 480019 h 230"/>
                <a:gd name="T12" fmla="*/ 757712 w 478"/>
                <a:gd name="T13" fmla="*/ 549275 h 230"/>
                <a:gd name="T14" fmla="*/ 838655 w 478"/>
                <a:gd name="T15" fmla="*/ 546887 h 230"/>
                <a:gd name="T16" fmla="*/ 987049 w 478"/>
                <a:gd name="T17" fmla="*/ 480019 h 230"/>
                <a:gd name="T18" fmla="*/ 1074737 w 478"/>
                <a:gd name="T19" fmla="*/ 544499 h 230"/>
                <a:gd name="T20" fmla="*/ 1074737 w 478"/>
                <a:gd name="T21" fmla="*/ 205381 h 230"/>
                <a:gd name="T22" fmla="*/ 1047756 w 478"/>
                <a:gd name="T23" fmla="*/ 7164 h 230"/>
                <a:gd name="T24" fmla="*/ 6745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bg1"/>
            </a:solidFill>
            <a:ln w="12700">
              <a:solidFill>
                <a:srgbClr val="000000"/>
              </a:solidFill>
              <a:round/>
              <a:headEnd/>
              <a:tailEnd/>
            </a:ln>
          </p:spPr>
          <p:txBody>
            <a:bodyPr/>
            <a:lstStyle/>
            <a:p>
              <a:endParaRPr lang="en-US"/>
            </a:p>
          </p:txBody>
        </p:sp>
        <p:sp>
          <p:nvSpPr>
            <p:cNvPr id="80" name="Freeform 24"/>
            <p:cNvSpPr>
              <a:spLocks/>
            </p:cNvSpPr>
            <p:nvPr/>
          </p:nvSpPr>
          <p:spPr bwMode="auto">
            <a:xfrm>
              <a:off x="3036358" y="2575219"/>
              <a:ext cx="272899" cy="286632"/>
            </a:xfrm>
            <a:custGeom>
              <a:avLst/>
              <a:gdLst>
                <a:gd name="T0" fmla="*/ 0 w 269"/>
                <a:gd name="T1" fmla="*/ 54551 h 251"/>
                <a:gd name="T2" fmla="*/ 237712 w 269"/>
                <a:gd name="T3" fmla="*/ 23718 h 251"/>
                <a:gd name="T4" fmla="*/ 531488 w 269"/>
                <a:gd name="T5" fmla="*/ 0 h 251"/>
                <a:gd name="T6" fmla="*/ 515790 w 269"/>
                <a:gd name="T7" fmla="*/ 78268 h 251"/>
                <a:gd name="T8" fmla="*/ 580824 w 269"/>
                <a:gd name="T9" fmla="*/ 61666 h 251"/>
                <a:gd name="T10" fmla="*/ 603250 w 269"/>
                <a:gd name="T11" fmla="*/ 113845 h 251"/>
                <a:gd name="T12" fmla="*/ 535973 w 269"/>
                <a:gd name="T13" fmla="*/ 161280 h 251"/>
                <a:gd name="T14" fmla="*/ 551671 w 269"/>
                <a:gd name="T15" fmla="*/ 244291 h 251"/>
                <a:gd name="T16" fmla="*/ 482151 w 269"/>
                <a:gd name="T17" fmla="*/ 381854 h 251"/>
                <a:gd name="T18" fmla="*/ 430572 w 269"/>
                <a:gd name="T19" fmla="*/ 467237 h 251"/>
                <a:gd name="T20" fmla="*/ 459726 w 269"/>
                <a:gd name="T21" fmla="*/ 576338 h 251"/>
                <a:gd name="T22" fmla="*/ 87460 w 269"/>
                <a:gd name="T23" fmla="*/ 595312 h 251"/>
                <a:gd name="T24" fmla="*/ 85217 w 269"/>
                <a:gd name="T25" fmla="*/ 528903 h 251"/>
                <a:gd name="T26" fmla="*/ 11213 w 269"/>
                <a:gd name="T27" fmla="*/ 514672 h 251"/>
                <a:gd name="T28" fmla="*/ 11213 w 269"/>
                <a:gd name="T29" fmla="*/ 161280 h 251"/>
                <a:gd name="T30" fmla="*/ 0 w 269"/>
                <a:gd name="T31" fmla="*/ 54551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chemeClr val="bg1"/>
            </a:solidFill>
            <a:ln w="12700">
              <a:solidFill>
                <a:srgbClr val="000000"/>
              </a:solidFill>
              <a:round/>
              <a:headEnd/>
              <a:tailEnd/>
            </a:ln>
          </p:spPr>
          <p:txBody>
            <a:bodyPr/>
            <a:lstStyle/>
            <a:p>
              <a:endParaRPr lang="en-US"/>
            </a:p>
          </p:txBody>
        </p:sp>
        <p:sp>
          <p:nvSpPr>
            <p:cNvPr id="81" name="Freeform 25"/>
            <p:cNvSpPr>
              <a:spLocks/>
            </p:cNvSpPr>
            <p:nvPr/>
          </p:nvSpPr>
          <p:spPr bwMode="auto">
            <a:xfrm>
              <a:off x="3075857" y="2851150"/>
              <a:ext cx="333224" cy="301919"/>
            </a:xfrm>
            <a:custGeom>
              <a:avLst/>
              <a:gdLst>
                <a:gd name="T0" fmla="*/ 0 w 328"/>
                <a:gd name="T1" fmla="*/ 14306 h 263"/>
                <a:gd name="T2" fmla="*/ 368300 w 328"/>
                <a:gd name="T3" fmla="*/ 0 h 263"/>
                <a:gd name="T4" fmla="*/ 433426 w 328"/>
                <a:gd name="T5" fmla="*/ 128751 h 263"/>
                <a:gd name="T6" fmla="*/ 377283 w 328"/>
                <a:gd name="T7" fmla="*/ 281344 h 263"/>
                <a:gd name="T8" fmla="*/ 359317 w 328"/>
                <a:gd name="T9" fmla="*/ 350488 h 263"/>
                <a:gd name="T10" fmla="*/ 606348 w 328"/>
                <a:gd name="T11" fmla="*/ 321876 h 263"/>
                <a:gd name="T12" fmla="*/ 622068 w 328"/>
                <a:gd name="T13" fmla="*/ 422016 h 263"/>
                <a:gd name="T14" fmla="*/ 547958 w 328"/>
                <a:gd name="T15" fmla="*/ 412479 h 263"/>
                <a:gd name="T16" fmla="*/ 514273 w 328"/>
                <a:gd name="T17" fmla="*/ 455395 h 263"/>
                <a:gd name="T18" fmla="*/ 552450 w 328"/>
                <a:gd name="T19" fmla="*/ 484007 h 263"/>
                <a:gd name="T20" fmla="*/ 619822 w 328"/>
                <a:gd name="T21" fmla="*/ 450627 h 263"/>
                <a:gd name="T22" fmla="*/ 622068 w 328"/>
                <a:gd name="T23" fmla="*/ 498312 h 263"/>
                <a:gd name="T24" fmla="*/ 662491 w 328"/>
                <a:gd name="T25" fmla="*/ 457780 h 263"/>
                <a:gd name="T26" fmla="*/ 689440 w 328"/>
                <a:gd name="T27" fmla="*/ 457780 h 263"/>
                <a:gd name="T28" fmla="*/ 657999 w 328"/>
                <a:gd name="T29" fmla="*/ 541229 h 263"/>
                <a:gd name="T30" fmla="*/ 718634 w 328"/>
                <a:gd name="T31" fmla="*/ 555535 h 263"/>
                <a:gd name="T32" fmla="*/ 736600 w 328"/>
                <a:gd name="T33" fmla="*/ 600836 h 263"/>
                <a:gd name="T34" fmla="*/ 709651 w 328"/>
                <a:gd name="T35" fmla="*/ 615142 h 263"/>
                <a:gd name="T36" fmla="*/ 671474 w 328"/>
                <a:gd name="T37" fmla="*/ 586530 h 263"/>
                <a:gd name="T38" fmla="*/ 599610 w 328"/>
                <a:gd name="T39" fmla="*/ 565072 h 263"/>
                <a:gd name="T40" fmla="*/ 615331 w 328"/>
                <a:gd name="T41" fmla="*/ 619910 h 263"/>
                <a:gd name="T42" fmla="*/ 579399 w 328"/>
                <a:gd name="T43" fmla="*/ 627063 h 263"/>
                <a:gd name="T44" fmla="*/ 550204 w 328"/>
                <a:gd name="T45" fmla="*/ 576993 h 263"/>
                <a:gd name="T46" fmla="*/ 532238 w 328"/>
                <a:gd name="T47" fmla="*/ 607989 h 263"/>
                <a:gd name="T48" fmla="*/ 424443 w 328"/>
                <a:gd name="T49" fmla="*/ 607989 h 263"/>
                <a:gd name="T50" fmla="*/ 424443 w 328"/>
                <a:gd name="T51" fmla="*/ 576993 h 263"/>
                <a:gd name="T52" fmla="*/ 384020 w 328"/>
                <a:gd name="T53" fmla="*/ 541229 h 263"/>
                <a:gd name="T54" fmla="*/ 303174 w 328"/>
                <a:gd name="T55" fmla="*/ 536461 h 263"/>
                <a:gd name="T56" fmla="*/ 370546 w 328"/>
                <a:gd name="T57" fmla="*/ 576993 h 263"/>
                <a:gd name="T58" fmla="*/ 276225 w 328"/>
                <a:gd name="T59" fmla="*/ 598452 h 263"/>
                <a:gd name="T60" fmla="*/ 128007 w 328"/>
                <a:gd name="T61" fmla="*/ 569840 h 263"/>
                <a:gd name="T62" fmla="*/ 71863 w 328"/>
                <a:gd name="T63" fmla="*/ 576993 h 263"/>
                <a:gd name="T64" fmla="*/ 92075 w 328"/>
                <a:gd name="T65" fmla="*/ 367178 h 263"/>
                <a:gd name="T66" fmla="*/ 2246 w 328"/>
                <a:gd name="T67" fmla="*/ 200279 h 263"/>
                <a:gd name="T68" fmla="*/ 0 w 328"/>
                <a:gd name="T69" fmla="*/ 1430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chemeClr val="bg1"/>
            </a:solidFill>
            <a:ln w="12700">
              <a:solidFill>
                <a:srgbClr val="000000"/>
              </a:solidFill>
              <a:round/>
              <a:headEnd/>
              <a:tailEnd/>
            </a:ln>
          </p:spPr>
          <p:txBody>
            <a:bodyPr/>
            <a:lstStyle/>
            <a:p>
              <a:endParaRPr lang="en-US"/>
            </a:p>
          </p:txBody>
        </p:sp>
        <p:sp>
          <p:nvSpPr>
            <p:cNvPr id="82" name="Freeform 26"/>
            <p:cNvSpPr>
              <a:spLocks/>
            </p:cNvSpPr>
            <p:nvPr/>
          </p:nvSpPr>
          <p:spPr bwMode="auto">
            <a:xfrm>
              <a:off x="2847484" y="1580033"/>
              <a:ext cx="370568" cy="471605"/>
            </a:xfrm>
            <a:custGeom>
              <a:avLst/>
              <a:gdLst>
                <a:gd name="T0" fmla="*/ 0 w 366"/>
                <a:gd name="T1" fmla="*/ 76077 h 412"/>
                <a:gd name="T2" fmla="*/ 214859 w 366"/>
                <a:gd name="T3" fmla="*/ 76077 h 412"/>
                <a:gd name="T4" fmla="*/ 212621 w 366"/>
                <a:gd name="T5" fmla="*/ 0 h 412"/>
                <a:gd name="T6" fmla="*/ 259621 w 366"/>
                <a:gd name="T7" fmla="*/ 21397 h 412"/>
                <a:gd name="T8" fmla="*/ 268574 w 366"/>
                <a:gd name="T9" fmla="*/ 80831 h 412"/>
                <a:gd name="T10" fmla="*/ 371527 w 366"/>
                <a:gd name="T11" fmla="*/ 145021 h 412"/>
                <a:gd name="T12" fmla="*/ 402861 w 366"/>
                <a:gd name="T13" fmla="*/ 116492 h 412"/>
                <a:gd name="T14" fmla="*/ 463290 w 366"/>
                <a:gd name="T15" fmla="*/ 116492 h 412"/>
                <a:gd name="T16" fmla="*/ 510290 w 366"/>
                <a:gd name="T17" fmla="*/ 173550 h 412"/>
                <a:gd name="T18" fmla="*/ 541624 w 366"/>
                <a:gd name="T19" fmla="*/ 152153 h 412"/>
                <a:gd name="T20" fmla="*/ 631148 w 366"/>
                <a:gd name="T21" fmla="*/ 175927 h 412"/>
                <a:gd name="T22" fmla="*/ 662482 w 366"/>
                <a:gd name="T23" fmla="*/ 133134 h 412"/>
                <a:gd name="T24" fmla="*/ 718435 w 366"/>
                <a:gd name="T25" fmla="*/ 166418 h 412"/>
                <a:gd name="T26" fmla="*/ 819150 w 366"/>
                <a:gd name="T27" fmla="*/ 161663 h 412"/>
                <a:gd name="T28" fmla="*/ 655768 w 366"/>
                <a:gd name="T29" fmla="*/ 282910 h 412"/>
                <a:gd name="T30" fmla="*/ 575196 w 366"/>
                <a:gd name="T31" fmla="*/ 389893 h 412"/>
                <a:gd name="T32" fmla="*/ 590862 w 366"/>
                <a:gd name="T33" fmla="*/ 544424 h 412"/>
                <a:gd name="T34" fmla="*/ 534909 w 366"/>
                <a:gd name="T35" fmla="*/ 608613 h 412"/>
                <a:gd name="T36" fmla="*/ 557291 w 366"/>
                <a:gd name="T37" fmla="*/ 653784 h 412"/>
                <a:gd name="T38" fmla="*/ 557291 w 366"/>
                <a:gd name="T39" fmla="*/ 767899 h 412"/>
                <a:gd name="T40" fmla="*/ 613244 w 366"/>
                <a:gd name="T41" fmla="*/ 767899 h 412"/>
                <a:gd name="T42" fmla="*/ 696054 w 366"/>
                <a:gd name="T43" fmla="*/ 851108 h 412"/>
                <a:gd name="T44" fmla="*/ 729625 w 366"/>
                <a:gd name="T45" fmla="*/ 950958 h 412"/>
                <a:gd name="T46" fmla="*/ 149954 w 366"/>
                <a:gd name="T47" fmla="*/ 979487 h 412"/>
                <a:gd name="T48" fmla="*/ 152192 w 366"/>
                <a:gd name="T49" fmla="*/ 708464 h 412"/>
                <a:gd name="T50" fmla="*/ 100715 w 366"/>
                <a:gd name="T51" fmla="*/ 649029 h 412"/>
                <a:gd name="T52" fmla="*/ 118620 w 366"/>
                <a:gd name="T53" fmla="*/ 577707 h 412"/>
                <a:gd name="T54" fmla="*/ 136525 w 366"/>
                <a:gd name="T55" fmla="*/ 537291 h 412"/>
                <a:gd name="T56" fmla="*/ 100715 w 366"/>
                <a:gd name="T57" fmla="*/ 349477 h 412"/>
                <a:gd name="T58" fmla="*/ 51477 w 366"/>
                <a:gd name="T59" fmla="*/ 225853 h 412"/>
                <a:gd name="T60" fmla="*/ 0 w 366"/>
                <a:gd name="T61" fmla="*/ 7607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bg1"/>
            </a:solidFill>
            <a:ln w="12700">
              <a:solidFill>
                <a:srgbClr val="000000"/>
              </a:solidFill>
              <a:round/>
              <a:headEnd/>
              <a:tailEnd/>
            </a:ln>
          </p:spPr>
          <p:txBody>
            <a:bodyPr/>
            <a:lstStyle/>
            <a:p>
              <a:endParaRPr lang="en-US"/>
            </a:p>
          </p:txBody>
        </p:sp>
        <p:sp>
          <p:nvSpPr>
            <p:cNvPr id="83" name="Freeform 27"/>
            <p:cNvSpPr>
              <a:spLocks/>
            </p:cNvSpPr>
            <p:nvPr/>
          </p:nvSpPr>
          <p:spPr bwMode="auto">
            <a:xfrm>
              <a:off x="3088784" y="1741311"/>
              <a:ext cx="282235" cy="373004"/>
            </a:xfrm>
            <a:custGeom>
              <a:avLst/>
              <a:gdLst>
                <a:gd name="T0" fmla="*/ 44884 w 278"/>
                <a:gd name="T1" fmla="*/ 52441 h 325"/>
                <a:gd name="T2" fmla="*/ 92012 w 278"/>
                <a:gd name="T3" fmla="*/ 45290 h 325"/>
                <a:gd name="T4" fmla="*/ 134652 w 278"/>
                <a:gd name="T5" fmla="*/ 45290 h 325"/>
                <a:gd name="T6" fmla="*/ 161582 w 278"/>
                <a:gd name="T7" fmla="*/ 0 h 325"/>
                <a:gd name="T8" fmla="*/ 181780 w 278"/>
                <a:gd name="T9" fmla="*/ 57209 h 325"/>
                <a:gd name="T10" fmla="*/ 249106 w 278"/>
                <a:gd name="T11" fmla="*/ 57209 h 325"/>
                <a:gd name="T12" fmla="*/ 285013 w 278"/>
                <a:gd name="T13" fmla="*/ 109650 h 325"/>
                <a:gd name="T14" fmla="*/ 354583 w 278"/>
                <a:gd name="T15" fmla="*/ 95348 h 325"/>
                <a:gd name="T16" fmla="*/ 401711 w 278"/>
                <a:gd name="T17" fmla="*/ 128719 h 325"/>
                <a:gd name="T18" fmla="*/ 489235 w 278"/>
                <a:gd name="T19" fmla="*/ 152556 h 325"/>
                <a:gd name="T20" fmla="*/ 504944 w 278"/>
                <a:gd name="T21" fmla="*/ 193079 h 325"/>
                <a:gd name="T22" fmla="*/ 549828 w 278"/>
                <a:gd name="T23" fmla="*/ 195463 h 325"/>
                <a:gd name="T24" fmla="*/ 536363 w 278"/>
                <a:gd name="T25" fmla="*/ 235986 h 325"/>
                <a:gd name="T26" fmla="*/ 552073 w 278"/>
                <a:gd name="T27" fmla="*/ 281276 h 325"/>
                <a:gd name="T28" fmla="*/ 522898 w 278"/>
                <a:gd name="T29" fmla="*/ 338484 h 325"/>
                <a:gd name="T30" fmla="*/ 543096 w 278"/>
                <a:gd name="T31" fmla="*/ 350403 h 325"/>
                <a:gd name="T32" fmla="*/ 592468 w 278"/>
                <a:gd name="T33" fmla="*/ 288427 h 325"/>
                <a:gd name="T34" fmla="*/ 590224 w 278"/>
                <a:gd name="T35" fmla="*/ 266974 h 325"/>
                <a:gd name="T36" fmla="*/ 610422 w 278"/>
                <a:gd name="T37" fmla="*/ 257439 h 325"/>
                <a:gd name="T38" fmla="*/ 623887 w 278"/>
                <a:gd name="T39" fmla="*/ 288427 h 325"/>
                <a:gd name="T40" fmla="*/ 585736 w 278"/>
                <a:gd name="T41" fmla="*/ 331333 h 325"/>
                <a:gd name="T42" fmla="*/ 570026 w 278"/>
                <a:gd name="T43" fmla="*/ 429065 h 325"/>
                <a:gd name="T44" fmla="*/ 570026 w 278"/>
                <a:gd name="T45" fmla="*/ 593539 h 325"/>
                <a:gd name="T46" fmla="*/ 592468 w 278"/>
                <a:gd name="T47" fmla="*/ 622144 h 325"/>
                <a:gd name="T48" fmla="*/ 583491 w 278"/>
                <a:gd name="T49" fmla="*/ 724642 h 325"/>
                <a:gd name="T50" fmla="*/ 287257 w 278"/>
                <a:gd name="T51" fmla="*/ 774700 h 325"/>
                <a:gd name="T52" fmla="*/ 213199 w 278"/>
                <a:gd name="T53" fmla="*/ 727026 h 325"/>
                <a:gd name="T54" fmla="*/ 228908 w 278"/>
                <a:gd name="T55" fmla="*/ 665050 h 325"/>
                <a:gd name="T56" fmla="*/ 193001 w 278"/>
                <a:gd name="T57" fmla="*/ 598307 h 325"/>
                <a:gd name="T58" fmla="*/ 161582 w 278"/>
                <a:gd name="T59" fmla="*/ 514877 h 325"/>
                <a:gd name="T60" fmla="*/ 78547 w 278"/>
                <a:gd name="T61" fmla="*/ 431448 h 325"/>
                <a:gd name="T62" fmla="*/ 26930 w 278"/>
                <a:gd name="T63" fmla="*/ 431448 h 325"/>
                <a:gd name="T64" fmla="*/ 26930 w 278"/>
                <a:gd name="T65" fmla="*/ 317031 h 325"/>
                <a:gd name="T66" fmla="*/ 0 w 278"/>
                <a:gd name="T67" fmla="*/ 274125 h 325"/>
                <a:gd name="T68" fmla="*/ 58349 w 278"/>
                <a:gd name="T69" fmla="*/ 207381 h 325"/>
                <a:gd name="T70" fmla="*/ 44884 w 278"/>
                <a:gd name="T71" fmla="*/ 52441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chemeClr val="bg1"/>
            </a:solidFill>
            <a:ln w="9525">
              <a:solidFill>
                <a:schemeClr val="tx1"/>
              </a:solidFill>
              <a:round/>
              <a:headEnd/>
              <a:tailEnd/>
            </a:ln>
          </p:spPr>
          <p:txBody>
            <a:bodyPr wrap="none" anchor="ctr"/>
            <a:lstStyle/>
            <a:p>
              <a:endParaRPr lang="en-US"/>
            </a:p>
          </p:txBody>
        </p:sp>
        <p:sp>
          <p:nvSpPr>
            <p:cNvPr id="84" name="Freeform 28"/>
            <p:cNvSpPr>
              <a:spLocks/>
            </p:cNvSpPr>
            <p:nvPr/>
          </p:nvSpPr>
          <p:spPr bwMode="auto">
            <a:xfrm>
              <a:off x="2908527" y="2037116"/>
              <a:ext cx="328197" cy="240771"/>
            </a:xfrm>
            <a:custGeom>
              <a:avLst/>
              <a:gdLst>
                <a:gd name="T0" fmla="*/ 11230 w 323"/>
                <a:gd name="T1" fmla="*/ 26194 h 210"/>
                <a:gd name="T2" fmla="*/ 0 w 323"/>
                <a:gd name="T3" fmla="*/ 114300 h 210"/>
                <a:gd name="T4" fmla="*/ 15723 w 323"/>
                <a:gd name="T5" fmla="*/ 207169 h 210"/>
                <a:gd name="T6" fmla="*/ 83105 w 323"/>
                <a:gd name="T7" fmla="*/ 397668 h 210"/>
                <a:gd name="T8" fmla="*/ 121289 w 323"/>
                <a:gd name="T9" fmla="*/ 500062 h 210"/>
                <a:gd name="T10" fmla="*/ 548047 w 323"/>
                <a:gd name="T11" fmla="*/ 476250 h 210"/>
                <a:gd name="T12" fmla="*/ 617676 w 323"/>
                <a:gd name="T13" fmla="*/ 500062 h 210"/>
                <a:gd name="T14" fmla="*/ 660351 w 323"/>
                <a:gd name="T15" fmla="*/ 402431 h 210"/>
                <a:gd name="T16" fmla="*/ 644629 w 323"/>
                <a:gd name="T17" fmla="*/ 333375 h 210"/>
                <a:gd name="T18" fmla="*/ 716504 w 323"/>
                <a:gd name="T19" fmla="*/ 319087 h 210"/>
                <a:gd name="T20" fmla="*/ 725488 w 323"/>
                <a:gd name="T21" fmla="*/ 209550 h 210"/>
                <a:gd name="T22" fmla="*/ 682812 w 323"/>
                <a:gd name="T23" fmla="*/ 161925 h 210"/>
                <a:gd name="T24" fmla="*/ 608691 w 323"/>
                <a:gd name="T25" fmla="*/ 114300 h 210"/>
                <a:gd name="T26" fmla="*/ 624414 w 323"/>
                <a:gd name="T27" fmla="*/ 47625 h 210"/>
                <a:gd name="T28" fmla="*/ 592969 w 323"/>
                <a:gd name="T29" fmla="*/ 0 h 210"/>
                <a:gd name="T30" fmla="*/ 433496 w 323"/>
                <a:gd name="T31" fmla="*/ 7144 h 210"/>
                <a:gd name="T32" fmla="*/ 271777 w 323"/>
                <a:gd name="T33" fmla="*/ 14287 h 210"/>
                <a:gd name="T34" fmla="*/ 11230 w 323"/>
                <a:gd name="T35" fmla="*/ 26194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chemeClr val="bg1"/>
            </a:solidFill>
            <a:ln w="12700">
              <a:solidFill>
                <a:srgbClr val="000000"/>
              </a:solidFill>
              <a:round/>
              <a:headEnd/>
              <a:tailEnd/>
            </a:ln>
          </p:spPr>
          <p:txBody>
            <a:bodyPr/>
            <a:lstStyle/>
            <a:p>
              <a:endParaRPr lang="en-US"/>
            </a:p>
          </p:txBody>
        </p:sp>
        <p:grpSp>
          <p:nvGrpSpPr>
            <p:cNvPr id="60" name="Group 65"/>
            <p:cNvGrpSpPr>
              <a:grpSpLocks/>
            </p:cNvGrpSpPr>
            <p:nvPr/>
          </p:nvGrpSpPr>
          <p:grpSpPr bwMode="auto">
            <a:xfrm>
              <a:off x="3199374" y="1689337"/>
              <a:ext cx="426583" cy="436446"/>
              <a:chOff x="3351" y="1228"/>
              <a:chExt cx="594" cy="571"/>
            </a:xfrm>
            <a:solidFill>
              <a:schemeClr val="bg1"/>
            </a:solidFill>
          </p:grpSpPr>
          <p:sp>
            <p:nvSpPr>
              <p:cNvPr id="112" name="Freeform 29"/>
              <p:cNvSpPr>
                <a:spLocks/>
              </p:cNvSpPr>
              <p:nvPr/>
            </p:nvSpPr>
            <p:spPr bwMode="auto">
              <a:xfrm>
                <a:off x="3351" y="1228"/>
                <a:ext cx="422" cy="195"/>
              </a:xfrm>
              <a:custGeom>
                <a:avLst/>
                <a:gdLst>
                  <a:gd name="T0" fmla="*/ 0 w 299"/>
                  <a:gd name="T1" fmla="*/ 71 h 129"/>
                  <a:gd name="T2" fmla="*/ 67 w 299"/>
                  <a:gd name="T3" fmla="*/ 0 h 129"/>
                  <a:gd name="T4" fmla="*/ 55 w 299"/>
                  <a:gd name="T5" fmla="*/ 29 h 129"/>
                  <a:gd name="T6" fmla="*/ 64 w 299"/>
                  <a:gd name="T7" fmla="*/ 38 h 129"/>
                  <a:gd name="T8" fmla="*/ 85 w 299"/>
                  <a:gd name="T9" fmla="*/ 26 h 129"/>
                  <a:gd name="T10" fmla="*/ 131 w 299"/>
                  <a:gd name="T11" fmla="*/ 44 h 129"/>
                  <a:gd name="T12" fmla="*/ 151 w 299"/>
                  <a:gd name="T13" fmla="*/ 29 h 129"/>
                  <a:gd name="T14" fmla="*/ 213 w 299"/>
                  <a:gd name="T15" fmla="*/ 21 h 129"/>
                  <a:gd name="T16" fmla="*/ 225 w 299"/>
                  <a:gd name="T17" fmla="*/ 39 h 129"/>
                  <a:gd name="T18" fmla="*/ 249 w 299"/>
                  <a:gd name="T19" fmla="*/ 35 h 129"/>
                  <a:gd name="T20" fmla="*/ 296 w 299"/>
                  <a:gd name="T21" fmla="*/ 54 h 129"/>
                  <a:gd name="T22" fmla="*/ 299 w 299"/>
                  <a:gd name="T23" fmla="*/ 68 h 129"/>
                  <a:gd name="T24" fmla="*/ 248 w 299"/>
                  <a:gd name="T25" fmla="*/ 80 h 129"/>
                  <a:gd name="T26" fmla="*/ 233 w 299"/>
                  <a:gd name="T27" fmla="*/ 71 h 129"/>
                  <a:gd name="T28" fmla="*/ 207 w 299"/>
                  <a:gd name="T29" fmla="*/ 74 h 129"/>
                  <a:gd name="T30" fmla="*/ 177 w 299"/>
                  <a:gd name="T31" fmla="*/ 92 h 129"/>
                  <a:gd name="T32" fmla="*/ 163 w 299"/>
                  <a:gd name="T33" fmla="*/ 93 h 129"/>
                  <a:gd name="T34" fmla="*/ 152 w 299"/>
                  <a:gd name="T35" fmla="*/ 80 h 129"/>
                  <a:gd name="T36" fmla="*/ 135 w 299"/>
                  <a:gd name="T37" fmla="*/ 128 h 129"/>
                  <a:gd name="T38" fmla="*/ 116 w 299"/>
                  <a:gd name="T39" fmla="*/ 129 h 129"/>
                  <a:gd name="T40" fmla="*/ 108 w 299"/>
                  <a:gd name="T41" fmla="*/ 110 h 129"/>
                  <a:gd name="T42" fmla="*/ 68 w 299"/>
                  <a:gd name="T43" fmla="*/ 101 h 129"/>
                  <a:gd name="T44" fmla="*/ 49 w 299"/>
                  <a:gd name="T45" fmla="*/ 87 h 129"/>
                  <a:gd name="T46" fmla="*/ 16 w 299"/>
                  <a:gd name="T47" fmla="*/ 92 h 129"/>
                  <a:gd name="T48" fmla="*/ 0 w 299"/>
                  <a:gd name="T49" fmla="*/ 71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grpFill/>
              <a:ln w="12700">
                <a:solidFill>
                  <a:srgbClr val="000000"/>
                </a:solidFill>
                <a:round/>
                <a:headEnd/>
                <a:tailEnd/>
              </a:ln>
            </p:spPr>
            <p:txBody>
              <a:bodyPr/>
              <a:lstStyle/>
              <a:p>
                <a:pPr>
                  <a:defRPr/>
                </a:pPr>
                <a:endParaRPr lang="en-US"/>
              </a:p>
            </p:txBody>
          </p:sp>
          <p:sp>
            <p:nvSpPr>
              <p:cNvPr id="113" name="Freeform 30"/>
              <p:cNvSpPr>
                <a:spLocks/>
              </p:cNvSpPr>
              <p:nvPr/>
            </p:nvSpPr>
            <p:spPr bwMode="auto">
              <a:xfrm>
                <a:off x="3643" y="1364"/>
                <a:ext cx="302" cy="435"/>
              </a:xfrm>
              <a:custGeom>
                <a:avLst/>
                <a:gdLst>
                  <a:gd name="T0" fmla="*/ 54 w 214"/>
                  <a:gd name="T1" fmla="*/ 12 h 290"/>
                  <a:gd name="T2" fmla="*/ 62 w 214"/>
                  <a:gd name="T3" fmla="*/ 30 h 290"/>
                  <a:gd name="T4" fmla="*/ 47 w 214"/>
                  <a:gd name="T5" fmla="*/ 41 h 290"/>
                  <a:gd name="T6" fmla="*/ 46 w 214"/>
                  <a:gd name="T7" fmla="*/ 87 h 290"/>
                  <a:gd name="T8" fmla="*/ 38 w 214"/>
                  <a:gd name="T9" fmla="*/ 57 h 290"/>
                  <a:gd name="T10" fmla="*/ 7 w 214"/>
                  <a:gd name="T11" fmla="*/ 86 h 290"/>
                  <a:gd name="T12" fmla="*/ 0 w 214"/>
                  <a:gd name="T13" fmla="*/ 169 h 290"/>
                  <a:gd name="T14" fmla="*/ 20 w 214"/>
                  <a:gd name="T15" fmla="*/ 210 h 290"/>
                  <a:gd name="T16" fmla="*/ 22 w 214"/>
                  <a:gd name="T17" fmla="*/ 231 h 290"/>
                  <a:gd name="T18" fmla="*/ 23 w 214"/>
                  <a:gd name="T19" fmla="*/ 248 h 290"/>
                  <a:gd name="T20" fmla="*/ 22 w 214"/>
                  <a:gd name="T21" fmla="*/ 263 h 290"/>
                  <a:gd name="T22" fmla="*/ 18 w 214"/>
                  <a:gd name="T23" fmla="*/ 290 h 290"/>
                  <a:gd name="T24" fmla="*/ 102 w 214"/>
                  <a:gd name="T25" fmla="*/ 285 h 290"/>
                  <a:gd name="T26" fmla="*/ 213 w 214"/>
                  <a:gd name="T27" fmla="*/ 275 h 290"/>
                  <a:gd name="T28" fmla="*/ 193 w 214"/>
                  <a:gd name="T29" fmla="*/ 269 h 290"/>
                  <a:gd name="T30" fmla="*/ 182 w 214"/>
                  <a:gd name="T31" fmla="*/ 254 h 290"/>
                  <a:gd name="T32" fmla="*/ 199 w 214"/>
                  <a:gd name="T33" fmla="*/ 241 h 290"/>
                  <a:gd name="T34" fmla="*/ 199 w 214"/>
                  <a:gd name="T35" fmla="*/ 225 h 290"/>
                  <a:gd name="T36" fmla="*/ 191 w 214"/>
                  <a:gd name="T37" fmla="*/ 211 h 290"/>
                  <a:gd name="T38" fmla="*/ 199 w 214"/>
                  <a:gd name="T39" fmla="*/ 201 h 290"/>
                  <a:gd name="T40" fmla="*/ 214 w 214"/>
                  <a:gd name="T41" fmla="*/ 202 h 290"/>
                  <a:gd name="T42" fmla="*/ 211 w 214"/>
                  <a:gd name="T43" fmla="*/ 162 h 290"/>
                  <a:gd name="T44" fmla="*/ 207 w 214"/>
                  <a:gd name="T45" fmla="*/ 138 h 290"/>
                  <a:gd name="T46" fmla="*/ 198 w 214"/>
                  <a:gd name="T47" fmla="*/ 123 h 290"/>
                  <a:gd name="T48" fmla="*/ 189 w 214"/>
                  <a:gd name="T49" fmla="*/ 114 h 290"/>
                  <a:gd name="T50" fmla="*/ 175 w 214"/>
                  <a:gd name="T51" fmla="*/ 111 h 290"/>
                  <a:gd name="T52" fmla="*/ 162 w 214"/>
                  <a:gd name="T53" fmla="*/ 111 h 290"/>
                  <a:gd name="T54" fmla="*/ 148 w 214"/>
                  <a:gd name="T55" fmla="*/ 130 h 290"/>
                  <a:gd name="T56" fmla="*/ 139 w 214"/>
                  <a:gd name="T57" fmla="*/ 136 h 290"/>
                  <a:gd name="T58" fmla="*/ 133 w 214"/>
                  <a:gd name="T59" fmla="*/ 138 h 290"/>
                  <a:gd name="T60" fmla="*/ 126 w 214"/>
                  <a:gd name="T61" fmla="*/ 135 h 290"/>
                  <a:gd name="T62" fmla="*/ 124 w 214"/>
                  <a:gd name="T63" fmla="*/ 126 h 290"/>
                  <a:gd name="T64" fmla="*/ 126 w 214"/>
                  <a:gd name="T65" fmla="*/ 120 h 290"/>
                  <a:gd name="T66" fmla="*/ 132 w 214"/>
                  <a:gd name="T67" fmla="*/ 114 h 290"/>
                  <a:gd name="T68" fmla="*/ 138 w 214"/>
                  <a:gd name="T69" fmla="*/ 111 h 290"/>
                  <a:gd name="T70" fmla="*/ 144 w 214"/>
                  <a:gd name="T71" fmla="*/ 110 h 290"/>
                  <a:gd name="T72" fmla="*/ 144 w 214"/>
                  <a:gd name="T73" fmla="*/ 99 h 290"/>
                  <a:gd name="T74" fmla="*/ 160 w 214"/>
                  <a:gd name="T75" fmla="*/ 87 h 290"/>
                  <a:gd name="T76" fmla="*/ 144 w 214"/>
                  <a:gd name="T77" fmla="*/ 49 h 290"/>
                  <a:gd name="T78" fmla="*/ 144 w 214"/>
                  <a:gd name="T79" fmla="*/ 31 h 290"/>
                  <a:gd name="T80" fmla="*/ 117 w 214"/>
                  <a:gd name="T81" fmla="*/ 24 h 290"/>
                  <a:gd name="T82" fmla="*/ 78 w 214"/>
                  <a:gd name="T83" fmla="*/ 0 h 290"/>
                  <a:gd name="T84" fmla="*/ 54 w 214"/>
                  <a:gd name="T85" fmla="*/ 12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grpFill/>
              <a:ln w="12700">
                <a:solidFill>
                  <a:srgbClr val="000000"/>
                </a:solidFill>
                <a:round/>
                <a:headEnd/>
                <a:tailEnd/>
              </a:ln>
            </p:spPr>
            <p:txBody>
              <a:bodyPr/>
              <a:lstStyle/>
              <a:p>
                <a:pPr>
                  <a:defRPr/>
                </a:pPr>
                <a:endParaRPr lang="en-US"/>
              </a:p>
            </p:txBody>
          </p:sp>
        </p:grpSp>
        <p:sp>
          <p:nvSpPr>
            <p:cNvPr id="86" name="Freeform 31"/>
            <p:cNvSpPr>
              <a:spLocks/>
            </p:cNvSpPr>
            <p:nvPr/>
          </p:nvSpPr>
          <p:spPr bwMode="auto">
            <a:xfrm>
              <a:off x="3172090" y="2088327"/>
              <a:ext cx="236273" cy="438738"/>
            </a:xfrm>
            <a:custGeom>
              <a:avLst/>
              <a:gdLst>
                <a:gd name="T0" fmla="*/ 96803 w 232"/>
                <a:gd name="T1" fmla="*/ 52342 h 383"/>
                <a:gd name="T2" fmla="*/ 396218 w 232"/>
                <a:gd name="T3" fmla="*/ 0 h 383"/>
                <a:gd name="T4" fmla="*/ 443494 w 232"/>
                <a:gd name="T5" fmla="*/ 111821 h 383"/>
                <a:gd name="T6" fmla="*/ 504277 w 232"/>
                <a:gd name="T7" fmla="*/ 578140 h 383"/>
                <a:gd name="T8" fmla="*/ 522287 w 232"/>
                <a:gd name="T9" fmla="*/ 639999 h 383"/>
                <a:gd name="T10" fmla="*/ 475011 w 232"/>
                <a:gd name="T11" fmla="*/ 763716 h 383"/>
                <a:gd name="T12" fmla="*/ 475011 w 232"/>
                <a:gd name="T13" fmla="*/ 849366 h 383"/>
                <a:gd name="T14" fmla="*/ 420981 w 232"/>
                <a:gd name="T15" fmla="*/ 839850 h 383"/>
                <a:gd name="T16" fmla="*/ 423233 w 232"/>
                <a:gd name="T17" fmla="*/ 911225 h 383"/>
                <a:gd name="T18" fmla="*/ 366952 w 232"/>
                <a:gd name="T19" fmla="*/ 882675 h 383"/>
                <a:gd name="T20" fmla="*/ 337686 w 232"/>
                <a:gd name="T21" fmla="*/ 892192 h 383"/>
                <a:gd name="T22" fmla="*/ 294912 w 232"/>
                <a:gd name="T23" fmla="*/ 885054 h 383"/>
                <a:gd name="T24" fmla="*/ 263395 w 232"/>
                <a:gd name="T25" fmla="*/ 775612 h 383"/>
                <a:gd name="T26" fmla="*/ 202611 w 232"/>
                <a:gd name="T27" fmla="*/ 742303 h 383"/>
                <a:gd name="T28" fmla="*/ 202611 w 232"/>
                <a:gd name="T29" fmla="*/ 625724 h 383"/>
                <a:gd name="T30" fmla="*/ 141828 w 232"/>
                <a:gd name="T31" fmla="*/ 639999 h 383"/>
                <a:gd name="T32" fmla="*/ 108059 w 232"/>
                <a:gd name="T33" fmla="*/ 554348 h 383"/>
                <a:gd name="T34" fmla="*/ 0 w 232"/>
                <a:gd name="T35" fmla="*/ 454423 h 383"/>
                <a:gd name="T36" fmla="*/ 78793 w 232"/>
                <a:gd name="T37" fmla="*/ 297397 h 383"/>
                <a:gd name="T38" fmla="*/ 56281 w 232"/>
                <a:gd name="T39" fmla="*/ 223643 h 383"/>
                <a:gd name="T40" fmla="*/ 135074 w 232"/>
                <a:gd name="T41" fmla="*/ 209368 h 383"/>
                <a:gd name="T42" fmla="*/ 141828 w 232"/>
                <a:gd name="T43" fmla="*/ 107063 h 383"/>
                <a:gd name="T44" fmla="*/ 96803 w 232"/>
                <a:gd name="T45" fmla="*/ 52342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chemeClr val="bg1"/>
            </a:solidFill>
            <a:ln w="12700">
              <a:solidFill>
                <a:srgbClr val="000000"/>
              </a:solidFill>
              <a:round/>
              <a:headEnd/>
              <a:tailEnd/>
            </a:ln>
          </p:spPr>
          <p:txBody>
            <a:bodyPr/>
            <a:lstStyle/>
            <a:p>
              <a:endParaRPr lang="en-US"/>
            </a:p>
          </p:txBody>
        </p:sp>
        <p:sp>
          <p:nvSpPr>
            <p:cNvPr id="87" name="Freeform 32"/>
            <p:cNvSpPr>
              <a:spLocks/>
            </p:cNvSpPr>
            <p:nvPr/>
          </p:nvSpPr>
          <p:spPr bwMode="auto">
            <a:xfrm>
              <a:off x="2962389" y="2266421"/>
              <a:ext cx="374877" cy="346251"/>
            </a:xfrm>
            <a:custGeom>
              <a:avLst/>
              <a:gdLst>
                <a:gd name="T0" fmla="*/ 0 w 368"/>
                <a:gd name="T1" fmla="*/ 23734 h 303"/>
                <a:gd name="T2" fmla="*/ 362545 w 368"/>
                <a:gd name="T3" fmla="*/ 0 h 303"/>
                <a:gd name="T4" fmla="*/ 439108 w 368"/>
                <a:gd name="T5" fmla="*/ 0 h 303"/>
                <a:gd name="T6" fmla="*/ 497655 w 368"/>
                <a:gd name="T7" fmla="*/ 21361 h 303"/>
                <a:gd name="T8" fmla="*/ 466130 w 368"/>
                <a:gd name="T9" fmla="*/ 83069 h 303"/>
                <a:gd name="T10" fmla="*/ 571966 w 368"/>
                <a:gd name="T11" fmla="*/ 185124 h 303"/>
                <a:gd name="T12" fmla="*/ 605743 w 368"/>
                <a:gd name="T13" fmla="*/ 270566 h 303"/>
                <a:gd name="T14" fmla="*/ 668795 w 368"/>
                <a:gd name="T15" fmla="*/ 249206 h 303"/>
                <a:gd name="T16" fmla="*/ 666543 w 368"/>
                <a:gd name="T17" fmla="*/ 370249 h 303"/>
                <a:gd name="T18" fmla="*/ 729594 w 368"/>
                <a:gd name="T19" fmla="*/ 405850 h 303"/>
                <a:gd name="T20" fmla="*/ 758868 w 368"/>
                <a:gd name="T21" fmla="*/ 512652 h 303"/>
                <a:gd name="T22" fmla="*/ 803905 w 368"/>
                <a:gd name="T23" fmla="*/ 522146 h 303"/>
                <a:gd name="T24" fmla="*/ 828675 w 368"/>
                <a:gd name="T25" fmla="*/ 567240 h 303"/>
                <a:gd name="T26" fmla="*/ 772379 w 368"/>
                <a:gd name="T27" fmla="*/ 628948 h 303"/>
                <a:gd name="T28" fmla="*/ 754364 w 368"/>
                <a:gd name="T29" fmla="*/ 700150 h 303"/>
                <a:gd name="T30" fmla="*/ 675550 w 368"/>
                <a:gd name="T31" fmla="*/ 719137 h 303"/>
                <a:gd name="T32" fmla="*/ 695817 w 368"/>
                <a:gd name="T33" fmla="*/ 640815 h 303"/>
                <a:gd name="T34" fmla="*/ 385064 w 368"/>
                <a:gd name="T35" fmla="*/ 669296 h 303"/>
                <a:gd name="T36" fmla="*/ 162132 w 368"/>
                <a:gd name="T37" fmla="*/ 697777 h 303"/>
                <a:gd name="T38" fmla="*/ 148621 w 368"/>
                <a:gd name="T39" fmla="*/ 621828 h 303"/>
                <a:gd name="T40" fmla="*/ 132858 w 368"/>
                <a:gd name="T41" fmla="*/ 391609 h 303"/>
                <a:gd name="T42" fmla="*/ 130606 w 368"/>
                <a:gd name="T43" fmla="*/ 265820 h 303"/>
                <a:gd name="T44" fmla="*/ 56296 w 368"/>
                <a:gd name="T45" fmla="*/ 208858 h 303"/>
                <a:gd name="T46" fmla="*/ 83318 w 368"/>
                <a:gd name="T47" fmla="*/ 156644 h 303"/>
                <a:gd name="T48" fmla="*/ 47289 w 368"/>
                <a:gd name="T49" fmla="*/ 128163 h 303"/>
                <a:gd name="T50" fmla="*/ 0 w 368"/>
                <a:gd name="T51" fmla="*/ 23734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chemeClr val="bg1"/>
            </a:solidFill>
            <a:ln w="12700">
              <a:solidFill>
                <a:srgbClr val="000000"/>
              </a:solidFill>
              <a:round/>
              <a:headEnd/>
              <a:tailEnd/>
            </a:ln>
          </p:spPr>
          <p:txBody>
            <a:bodyPr/>
            <a:lstStyle/>
            <a:p>
              <a:endParaRPr lang="en-US"/>
            </a:p>
          </p:txBody>
        </p:sp>
        <p:sp>
          <p:nvSpPr>
            <p:cNvPr id="88" name="Freeform 33"/>
            <p:cNvSpPr>
              <a:spLocks/>
            </p:cNvSpPr>
            <p:nvPr/>
          </p:nvSpPr>
          <p:spPr bwMode="auto">
            <a:xfrm>
              <a:off x="3373173" y="2119666"/>
              <a:ext cx="181693" cy="338608"/>
            </a:xfrm>
            <a:custGeom>
              <a:avLst/>
              <a:gdLst>
                <a:gd name="T0" fmla="*/ 0 w 180"/>
                <a:gd name="T1" fmla="*/ 49894 h 296"/>
                <a:gd name="T2" fmla="*/ 46858 w 180"/>
                <a:gd name="T3" fmla="*/ 76028 h 296"/>
                <a:gd name="T4" fmla="*/ 91484 w 180"/>
                <a:gd name="T5" fmla="*/ 71277 h 296"/>
                <a:gd name="T6" fmla="*/ 107103 w 180"/>
                <a:gd name="T7" fmla="*/ 57021 h 296"/>
                <a:gd name="T8" fmla="*/ 118260 w 180"/>
                <a:gd name="T9" fmla="*/ 14255 h 296"/>
                <a:gd name="T10" fmla="*/ 312384 w 180"/>
                <a:gd name="T11" fmla="*/ 0 h 296"/>
                <a:gd name="T12" fmla="*/ 401637 w 180"/>
                <a:gd name="T13" fmla="*/ 496560 h 296"/>
                <a:gd name="T14" fmla="*/ 394943 w 180"/>
                <a:gd name="T15" fmla="*/ 491808 h 296"/>
                <a:gd name="T16" fmla="*/ 328004 w 180"/>
                <a:gd name="T17" fmla="*/ 520319 h 296"/>
                <a:gd name="T18" fmla="*/ 281146 w 180"/>
                <a:gd name="T19" fmla="*/ 653368 h 296"/>
                <a:gd name="T20" fmla="*/ 211975 w 180"/>
                <a:gd name="T21" fmla="*/ 634361 h 296"/>
                <a:gd name="T22" fmla="*/ 131648 w 180"/>
                <a:gd name="T23" fmla="*/ 684255 h 296"/>
                <a:gd name="T24" fmla="*/ 26776 w 180"/>
                <a:gd name="T25" fmla="*/ 703262 h 296"/>
                <a:gd name="T26" fmla="*/ 73633 w 180"/>
                <a:gd name="T27" fmla="*/ 572588 h 296"/>
                <a:gd name="T28" fmla="*/ 53552 w 180"/>
                <a:gd name="T29" fmla="*/ 498936 h 296"/>
                <a:gd name="T30" fmla="*/ 0 w 180"/>
                <a:gd name="T31" fmla="*/ 4989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bg1"/>
            </a:solidFill>
            <a:ln w="12700">
              <a:solidFill>
                <a:srgbClr val="000000"/>
              </a:solidFill>
              <a:round/>
              <a:headEnd/>
              <a:tailEnd/>
            </a:ln>
          </p:spPr>
          <p:txBody>
            <a:bodyPr/>
            <a:lstStyle/>
            <a:p>
              <a:endParaRPr lang="en-US"/>
            </a:p>
          </p:txBody>
        </p:sp>
        <p:sp>
          <p:nvSpPr>
            <p:cNvPr id="89" name="Freeform 34"/>
            <p:cNvSpPr>
              <a:spLocks/>
            </p:cNvSpPr>
            <p:nvPr/>
          </p:nvSpPr>
          <p:spPr bwMode="auto">
            <a:xfrm>
              <a:off x="3514649" y="2050109"/>
              <a:ext cx="234837" cy="307269"/>
            </a:xfrm>
            <a:custGeom>
              <a:avLst/>
              <a:gdLst>
                <a:gd name="T0" fmla="*/ 0 w 231"/>
                <a:gd name="T1" fmla="*/ 143410 h 267"/>
                <a:gd name="T2" fmla="*/ 233713 w 231"/>
                <a:gd name="T3" fmla="*/ 119508 h 267"/>
                <a:gd name="T4" fmla="*/ 283153 w 231"/>
                <a:gd name="T5" fmla="*/ 129069 h 267"/>
                <a:gd name="T6" fmla="*/ 393267 w 231"/>
                <a:gd name="T7" fmla="*/ 74095 h 267"/>
                <a:gd name="T8" fmla="*/ 417987 w 231"/>
                <a:gd name="T9" fmla="*/ 23902 h 267"/>
                <a:gd name="T10" fmla="*/ 483157 w 231"/>
                <a:gd name="T11" fmla="*/ 0 h 267"/>
                <a:gd name="T12" fmla="*/ 519113 w 231"/>
                <a:gd name="T13" fmla="*/ 241407 h 267"/>
                <a:gd name="T14" fmla="*/ 492146 w 231"/>
                <a:gd name="T15" fmla="*/ 267699 h 267"/>
                <a:gd name="T16" fmla="*/ 498888 w 231"/>
                <a:gd name="T17" fmla="*/ 435011 h 267"/>
                <a:gd name="T18" fmla="*/ 447201 w 231"/>
                <a:gd name="T19" fmla="*/ 449352 h 267"/>
                <a:gd name="T20" fmla="*/ 417987 w 231"/>
                <a:gd name="T21" fmla="*/ 542568 h 267"/>
                <a:gd name="T22" fmla="*/ 377537 w 231"/>
                <a:gd name="T23" fmla="*/ 530617 h 267"/>
                <a:gd name="T24" fmla="*/ 364053 w 231"/>
                <a:gd name="T25" fmla="*/ 638175 h 267"/>
                <a:gd name="T26" fmla="*/ 305625 w 231"/>
                <a:gd name="T27" fmla="*/ 592762 h 267"/>
                <a:gd name="T28" fmla="*/ 191016 w 231"/>
                <a:gd name="T29" fmla="*/ 621444 h 267"/>
                <a:gd name="T30" fmla="*/ 141576 w 231"/>
                <a:gd name="T31" fmla="*/ 580811 h 267"/>
                <a:gd name="T32" fmla="*/ 76406 w 231"/>
                <a:gd name="T33" fmla="*/ 578421 h 267"/>
                <a:gd name="T34" fmla="*/ 42698 w 231"/>
                <a:gd name="T35" fmla="*/ 399158 h 267"/>
                <a:gd name="T36" fmla="*/ 0 w 231"/>
                <a:gd name="T37" fmla="*/ 143410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chemeClr val="bg1"/>
            </a:solidFill>
            <a:ln w="12700">
              <a:solidFill>
                <a:srgbClr val="000000"/>
              </a:solidFill>
              <a:round/>
              <a:headEnd/>
              <a:tailEnd/>
            </a:ln>
          </p:spPr>
          <p:txBody>
            <a:bodyPr/>
            <a:lstStyle/>
            <a:p>
              <a:endParaRPr lang="en-US"/>
            </a:p>
          </p:txBody>
        </p:sp>
        <p:sp>
          <p:nvSpPr>
            <p:cNvPr id="90" name="Freeform 35"/>
            <p:cNvSpPr>
              <a:spLocks/>
            </p:cNvSpPr>
            <p:nvPr/>
          </p:nvSpPr>
          <p:spPr bwMode="auto">
            <a:xfrm>
              <a:off x="3304948" y="2327569"/>
              <a:ext cx="414376" cy="258351"/>
            </a:xfrm>
            <a:custGeom>
              <a:avLst/>
              <a:gdLst>
                <a:gd name="T0" fmla="*/ 0 w 407"/>
                <a:gd name="T1" fmla="*/ 536575 h 226"/>
                <a:gd name="T2" fmla="*/ 222808 w 407"/>
                <a:gd name="T3" fmla="*/ 503336 h 226"/>
                <a:gd name="T4" fmla="*/ 222808 w 407"/>
                <a:gd name="T5" fmla="*/ 479594 h 226"/>
                <a:gd name="T6" fmla="*/ 760698 w 407"/>
                <a:gd name="T7" fmla="*/ 401244 h 226"/>
                <a:gd name="T8" fmla="*/ 769700 w 407"/>
                <a:gd name="T9" fmla="*/ 360882 h 226"/>
                <a:gd name="T10" fmla="*/ 848470 w 407"/>
                <a:gd name="T11" fmla="*/ 330017 h 226"/>
                <a:gd name="T12" fmla="*/ 857473 w 407"/>
                <a:gd name="T13" fmla="*/ 287281 h 226"/>
                <a:gd name="T14" fmla="*/ 891232 w 407"/>
                <a:gd name="T15" fmla="*/ 273036 h 226"/>
                <a:gd name="T16" fmla="*/ 915988 w 407"/>
                <a:gd name="T17" fmla="*/ 208932 h 226"/>
                <a:gd name="T18" fmla="*/ 841719 w 407"/>
                <a:gd name="T19" fmla="*/ 144828 h 226"/>
                <a:gd name="T20" fmla="*/ 828215 w 407"/>
                <a:gd name="T21" fmla="*/ 59356 h 226"/>
                <a:gd name="T22" fmla="*/ 769700 w 407"/>
                <a:gd name="T23" fmla="*/ 16620 h 226"/>
                <a:gd name="T24" fmla="*/ 650419 w 407"/>
                <a:gd name="T25" fmla="*/ 40362 h 226"/>
                <a:gd name="T26" fmla="*/ 594154 w 407"/>
                <a:gd name="T27" fmla="*/ 2374 h 226"/>
                <a:gd name="T28" fmla="*/ 540140 w 407"/>
                <a:gd name="T29" fmla="*/ 0 h 226"/>
                <a:gd name="T30" fmla="*/ 551393 w 407"/>
                <a:gd name="T31" fmla="*/ 59356 h 226"/>
                <a:gd name="T32" fmla="*/ 477124 w 407"/>
                <a:gd name="T33" fmla="*/ 90221 h 226"/>
                <a:gd name="T34" fmla="*/ 427611 w 407"/>
                <a:gd name="T35" fmla="*/ 223177 h 226"/>
                <a:gd name="T36" fmla="*/ 360094 w 407"/>
                <a:gd name="T37" fmla="*/ 201809 h 226"/>
                <a:gd name="T38" fmla="*/ 279072 w 407"/>
                <a:gd name="T39" fmla="*/ 251668 h 226"/>
                <a:gd name="T40" fmla="*/ 175546 w 407"/>
                <a:gd name="T41" fmla="*/ 270662 h 226"/>
                <a:gd name="T42" fmla="*/ 175546 w 407"/>
                <a:gd name="T43" fmla="*/ 346637 h 226"/>
                <a:gd name="T44" fmla="*/ 123782 w 407"/>
                <a:gd name="T45" fmla="*/ 344263 h 226"/>
                <a:gd name="T46" fmla="*/ 126033 w 407"/>
                <a:gd name="T47" fmla="*/ 410741 h 226"/>
                <a:gd name="T48" fmla="*/ 72019 w 407"/>
                <a:gd name="T49" fmla="*/ 384625 h 226"/>
                <a:gd name="T50" fmla="*/ 40511 w 407"/>
                <a:gd name="T51" fmla="*/ 396496 h 226"/>
                <a:gd name="T52" fmla="*/ 67518 w 407"/>
                <a:gd name="T53" fmla="*/ 441606 h 226"/>
                <a:gd name="T54" fmla="*/ 11253 w 407"/>
                <a:gd name="T55" fmla="*/ 500962 h 226"/>
                <a:gd name="T56" fmla="*/ 0 w 407"/>
                <a:gd name="T57" fmla="*/ 536575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chemeClr val="bg1"/>
            </a:solidFill>
            <a:ln w="12700">
              <a:solidFill>
                <a:srgbClr val="000000"/>
              </a:solidFill>
              <a:round/>
              <a:headEnd/>
              <a:tailEnd/>
            </a:ln>
          </p:spPr>
          <p:txBody>
            <a:bodyPr/>
            <a:lstStyle/>
            <a:p>
              <a:endParaRPr lang="en-US"/>
            </a:p>
          </p:txBody>
        </p:sp>
        <p:sp>
          <p:nvSpPr>
            <p:cNvPr id="91" name="Freeform 36"/>
            <p:cNvSpPr>
              <a:spLocks/>
            </p:cNvSpPr>
            <p:nvPr/>
          </p:nvSpPr>
          <p:spPr bwMode="auto">
            <a:xfrm>
              <a:off x="3278377" y="2494198"/>
              <a:ext cx="476136" cy="196438"/>
            </a:xfrm>
            <a:custGeom>
              <a:avLst/>
              <a:gdLst>
                <a:gd name="T0" fmla="*/ 62837 w 469"/>
                <a:gd name="T1" fmla="*/ 186099 h 171"/>
                <a:gd name="T2" fmla="*/ 62837 w 469"/>
                <a:gd name="T3" fmla="*/ 193257 h 171"/>
                <a:gd name="T4" fmla="*/ 44883 w 469"/>
                <a:gd name="T5" fmla="*/ 231431 h 171"/>
                <a:gd name="T6" fmla="*/ 65081 w 469"/>
                <a:gd name="T7" fmla="*/ 283921 h 171"/>
                <a:gd name="T8" fmla="*/ 0 w 469"/>
                <a:gd name="T9" fmla="*/ 329253 h 171"/>
                <a:gd name="T10" fmla="*/ 13465 w 469"/>
                <a:gd name="T11" fmla="*/ 407987 h 171"/>
                <a:gd name="T12" fmla="*/ 289497 w 469"/>
                <a:gd name="T13" fmla="*/ 384128 h 171"/>
                <a:gd name="T14" fmla="*/ 617145 w 469"/>
                <a:gd name="T15" fmla="*/ 343568 h 171"/>
                <a:gd name="T16" fmla="*/ 780968 w 469"/>
                <a:gd name="T17" fmla="*/ 312551 h 171"/>
                <a:gd name="T18" fmla="*/ 814631 w 469"/>
                <a:gd name="T19" fmla="*/ 207572 h 171"/>
                <a:gd name="T20" fmla="*/ 872979 w 469"/>
                <a:gd name="T21" fmla="*/ 202801 h 171"/>
                <a:gd name="T22" fmla="*/ 1052512 w 469"/>
                <a:gd name="T23" fmla="*/ 0 h 171"/>
                <a:gd name="T24" fmla="*/ 819119 w 469"/>
                <a:gd name="T25" fmla="*/ 50104 h 171"/>
                <a:gd name="T26" fmla="*/ 276032 w 469"/>
                <a:gd name="T27" fmla="*/ 133610 h 171"/>
                <a:gd name="T28" fmla="*/ 280520 w 469"/>
                <a:gd name="T29" fmla="*/ 157469 h 171"/>
                <a:gd name="T30" fmla="*/ 62837 w 469"/>
                <a:gd name="T31" fmla="*/ 186099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chemeClr val="bg1"/>
            </a:solidFill>
            <a:ln w="12700">
              <a:solidFill>
                <a:srgbClr val="000000"/>
              </a:solidFill>
              <a:round/>
              <a:headEnd/>
              <a:tailEnd/>
            </a:ln>
          </p:spPr>
          <p:txBody>
            <a:bodyPr/>
            <a:lstStyle/>
            <a:p>
              <a:endParaRPr lang="en-US"/>
            </a:p>
          </p:txBody>
        </p:sp>
        <p:sp>
          <p:nvSpPr>
            <p:cNvPr id="92" name="Freeform 37"/>
            <p:cNvSpPr>
              <a:spLocks/>
            </p:cNvSpPr>
            <p:nvPr/>
          </p:nvSpPr>
          <p:spPr bwMode="auto">
            <a:xfrm>
              <a:off x="3230979" y="2674585"/>
              <a:ext cx="194620" cy="384469"/>
            </a:xfrm>
            <a:custGeom>
              <a:avLst/>
              <a:gdLst>
                <a:gd name="T0" fmla="*/ 120997 w 192"/>
                <a:gd name="T1" fmla="*/ 26220 h 335"/>
                <a:gd name="T2" fmla="*/ 56017 w 192"/>
                <a:gd name="T3" fmla="*/ 162086 h 335"/>
                <a:gd name="T4" fmla="*/ 0 w 192"/>
                <a:gd name="T5" fmla="*/ 250280 h 335"/>
                <a:gd name="T6" fmla="*/ 17926 w 192"/>
                <a:gd name="T7" fmla="*/ 355159 h 335"/>
                <a:gd name="T8" fmla="*/ 85146 w 192"/>
                <a:gd name="T9" fmla="*/ 498176 h 335"/>
                <a:gd name="T10" fmla="*/ 33610 w 192"/>
                <a:gd name="T11" fmla="*/ 643577 h 335"/>
                <a:gd name="T12" fmla="*/ 11203 w 192"/>
                <a:gd name="T13" fmla="*/ 719853 h 335"/>
                <a:gd name="T14" fmla="*/ 262160 w 192"/>
                <a:gd name="T15" fmla="*/ 688866 h 335"/>
                <a:gd name="T16" fmla="*/ 273364 w 192"/>
                <a:gd name="T17" fmla="*/ 786594 h 335"/>
                <a:gd name="T18" fmla="*/ 324900 w 192"/>
                <a:gd name="T19" fmla="*/ 798512 h 335"/>
                <a:gd name="T20" fmla="*/ 338344 w 192"/>
                <a:gd name="T21" fmla="*/ 748456 h 335"/>
                <a:gd name="T22" fmla="*/ 430212 w 192"/>
                <a:gd name="T23" fmla="*/ 734154 h 335"/>
                <a:gd name="T24" fmla="*/ 410046 w 192"/>
                <a:gd name="T25" fmla="*/ 572068 h 335"/>
                <a:gd name="T26" fmla="*/ 405564 w 192"/>
                <a:gd name="T27" fmla="*/ 0 h 335"/>
                <a:gd name="T28" fmla="*/ 120997 w 192"/>
                <a:gd name="T29" fmla="*/ 26220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00B0F0"/>
            </a:solidFill>
            <a:ln w="12700">
              <a:solidFill>
                <a:srgbClr val="000000"/>
              </a:solidFill>
              <a:round/>
              <a:headEnd/>
              <a:tailEnd/>
            </a:ln>
          </p:spPr>
          <p:txBody>
            <a:bodyPr/>
            <a:lstStyle/>
            <a:p>
              <a:endParaRPr lang="en-US"/>
            </a:p>
          </p:txBody>
        </p:sp>
        <p:sp>
          <p:nvSpPr>
            <p:cNvPr id="93" name="Freeform 38"/>
            <p:cNvSpPr>
              <a:spLocks/>
            </p:cNvSpPr>
            <p:nvPr/>
          </p:nvSpPr>
          <p:spPr bwMode="auto">
            <a:xfrm>
              <a:off x="3414826" y="2657769"/>
              <a:ext cx="219755" cy="386762"/>
            </a:xfrm>
            <a:custGeom>
              <a:avLst/>
              <a:gdLst>
                <a:gd name="T0" fmla="*/ 0 w 217"/>
                <a:gd name="T1" fmla="*/ 40401 h 338"/>
                <a:gd name="T2" fmla="*/ 315642 w 217"/>
                <a:gd name="T3" fmla="*/ 0 h 338"/>
                <a:gd name="T4" fmla="*/ 416379 w 217"/>
                <a:gd name="T5" fmla="*/ 370742 h 338"/>
                <a:gd name="T6" fmla="*/ 485775 w 217"/>
                <a:gd name="T7" fmla="*/ 430156 h 338"/>
                <a:gd name="T8" fmla="*/ 429810 w 217"/>
                <a:gd name="T9" fmla="*/ 539478 h 338"/>
                <a:gd name="T10" fmla="*/ 483536 w 217"/>
                <a:gd name="T11" fmla="*/ 644046 h 338"/>
                <a:gd name="T12" fmla="*/ 161179 w 217"/>
                <a:gd name="T13" fmla="*/ 682071 h 338"/>
                <a:gd name="T14" fmla="*/ 174610 w 217"/>
                <a:gd name="T15" fmla="*/ 772380 h 338"/>
                <a:gd name="T16" fmla="*/ 127600 w 217"/>
                <a:gd name="T17" fmla="*/ 803275 h 338"/>
                <a:gd name="T18" fmla="*/ 89544 w 217"/>
                <a:gd name="T19" fmla="*/ 689200 h 338"/>
                <a:gd name="T20" fmla="*/ 67158 w 217"/>
                <a:gd name="T21" fmla="*/ 781886 h 338"/>
                <a:gd name="T22" fmla="*/ 26863 w 217"/>
                <a:gd name="T23" fmla="*/ 772380 h 338"/>
                <a:gd name="T24" fmla="*/ 13432 w 217"/>
                <a:gd name="T25" fmla="*/ 679694 h 338"/>
                <a:gd name="T26" fmla="*/ 2239 w 217"/>
                <a:gd name="T27" fmla="*/ 598891 h 338"/>
                <a:gd name="T28" fmla="*/ 0 w 217"/>
                <a:gd name="T29" fmla="*/ 40401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bg1"/>
            </a:solidFill>
            <a:ln w="12700">
              <a:solidFill>
                <a:srgbClr val="000000"/>
              </a:solidFill>
              <a:round/>
              <a:headEnd/>
              <a:tailEnd/>
            </a:ln>
          </p:spPr>
          <p:txBody>
            <a:bodyPr/>
            <a:lstStyle/>
            <a:p>
              <a:endParaRPr lang="en-US"/>
            </a:p>
          </p:txBody>
        </p:sp>
        <p:sp>
          <p:nvSpPr>
            <p:cNvPr id="94" name="Freeform 39"/>
            <p:cNvSpPr>
              <a:spLocks/>
            </p:cNvSpPr>
            <p:nvPr/>
          </p:nvSpPr>
          <p:spPr bwMode="auto">
            <a:xfrm>
              <a:off x="3557021" y="2637896"/>
              <a:ext cx="305934" cy="356188"/>
            </a:xfrm>
            <a:custGeom>
              <a:avLst/>
              <a:gdLst>
                <a:gd name="T0" fmla="*/ 0 w 300"/>
                <a:gd name="T1" fmla="*/ 45195 h 311"/>
                <a:gd name="T2" fmla="*/ 6763 w 300"/>
                <a:gd name="T3" fmla="*/ 45195 h 311"/>
                <a:gd name="T4" fmla="*/ 164560 w 300"/>
                <a:gd name="T5" fmla="*/ 14272 h 311"/>
                <a:gd name="T6" fmla="*/ 304324 w 300"/>
                <a:gd name="T7" fmla="*/ 0 h 311"/>
                <a:gd name="T8" fmla="*/ 284035 w 300"/>
                <a:gd name="T9" fmla="*/ 38059 h 311"/>
                <a:gd name="T10" fmla="*/ 326866 w 300"/>
                <a:gd name="T11" fmla="*/ 38059 h 311"/>
                <a:gd name="T12" fmla="*/ 568071 w 300"/>
                <a:gd name="T13" fmla="*/ 266414 h 311"/>
                <a:gd name="T14" fmla="*/ 662750 w 300"/>
                <a:gd name="T15" fmla="*/ 413893 h 311"/>
                <a:gd name="T16" fmla="*/ 676275 w 300"/>
                <a:gd name="T17" fmla="*/ 513799 h 311"/>
                <a:gd name="T18" fmla="*/ 644716 w 300"/>
                <a:gd name="T19" fmla="*/ 537586 h 311"/>
                <a:gd name="T20" fmla="*/ 662750 w 300"/>
                <a:gd name="T21" fmla="*/ 637491 h 311"/>
                <a:gd name="T22" fmla="*/ 595122 w 300"/>
                <a:gd name="T23" fmla="*/ 642248 h 311"/>
                <a:gd name="T24" fmla="*/ 595122 w 300"/>
                <a:gd name="T25" fmla="*/ 727882 h 311"/>
                <a:gd name="T26" fmla="*/ 541020 w 300"/>
                <a:gd name="T27" fmla="*/ 685065 h 311"/>
                <a:gd name="T28" fmla="*/ 193865 w 300"/>
                <a:gd name="T29" fmla="*/ 739775 h 311"/>
                <a:gd name="T30" fmla="*/ 114967 w 300"/>
                <a:gd name="T31" fmla="*/ 580402 h 311"/>
                <a:gd name="T32" fmla="*/ 171323 w 300"/>
                <a:gd name="T33" fmla="*/ 470982 h 311"/>
                <a:gd name="T34" fmla="*/ 96933 w 300"/>
                <a:gd name="T35" fmla="*/ 416272 h 311"/>
                <a:gd name="T36" fmla="*/ 0 w 300"/>
                <a:gd name="T37" fmla="*/ 45195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bg1"/>
            </a:solidFill>
            <a:ln w="12700">
              <a:solidFill>
                <a:srgbClr val="000000"/>
              </a:solidFill>
              <a:round/>
              <a:headEnd/>
              <a:tailEnd/>
            </a:ln>
          </p:spPr>
          <p:txBody>
            <a:bodyPr/>
            <a:lstStyle/>
            <a:p>
              <a:endParaRPr lang="en-US"/>
            </a:p>
          </p:txBody>
        </p:sp>
        <p:sp>
          <p:nvSpPr>
            <p:cNvPr id="95" name="Freeform 40"/>
            <p:cNvSpPr>
              <a:spLocks/>
            </p:cNvSpPr>
            <p:nvPr/>
          </p:nvSpPr>
          <p:spPr bwMode="auto">
            <a:xfrm>
              <a:off x="3684852" y="2588978"/>
              <a:ext cx="278644" cy="249179"/>
            </a:xfrm>
            <a:custGeom>
              <a:avLst/>
              <a:gdLst>
                <a:gd name="T0" fmla="*/ 22480 w 274"/>
                <a:gd name="T1" fmla="*/ 93011 h 217"/>
                <a:gd name="T2" fmla="*/ 71936 w 274"/>
                <a:gd name="T3" fmla="*/ 42928 h 217"/>
                <a:gd name="T4" fmla="*/ 256271 w 274"/>
                <a:gd name="T5" fmla="*/ 0 h 217"/>
                <a:gd name="T6" fmla="*/ 312471 w 274"/>
                <a:gd name="T7" fmla="*/ 28619 h 217"/>
                <a:gd name="T8" fmla="*/ 431615 w 274"/>
                <a:gd name="T9" fmla="*/ 7155 h 217"/>
                <a:gd name="T10" fmla="*/ 528278 w 274"/>
                <a:gd name="T11" fmla="*/ 81087 h 217"/>
                <a:gd name="T12" fmla="*/ 615950 w 274"/>
                <a:gd name="T13" fmla="*/ 138325 h 217"/>
                <a:gd name="T14" fmla="*/ 566494 w 274"/>
                <a:gd name="T15" fmla="*/ 293344 h 217"/>
                <a:gd name="T16" fmla="*/ 492310 w 274"/>
                <a:gd name="T17" fmla="*/ 372046 h 217"/>
                <a:gd name="T18" fmla="*/ 411383 w 274"/>
                <a:gd name="T19" fmla="*/ 395895 h 217"/>
                <a:gd name="T20" fmla="*/ 427119 w 274"/>
                <a:gd name="T21" fmla="*/ 457902 h 217"/>
                <a:gd name="T22" fmla="*/ 377663 w 274"/>
                <a:gd name="T23" fmla="*/ 517525 h 217"/>
                <a:gd name="T24" fmla="*/ 283247 w 274"/>
                <a:gd name="T25" fmla="*/ 372046 h 217"/>
                <a:gd name="T26" fmla="*/ 40464 w 274"/>
                <a:gd name="T27" fmla="*/ 138325 h 217"/>
                <a:gd name="T28" fmla="*/ 0 w 274"/>
                <a:gd name="T29" fmla="*/ 138325 h 217"/>
                <a:gd name="T30" fmla="*/ 22480 w 274"/>
                <a:gd name="T31" fmla="*/ 93011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chemeClr val="bg1"/>
            </a:solidFill>
            <a:ln w="12700">
              <a:solidFill>
                <a:srgbClr val="000000"/>
              </a:solidFill>
              <a:round/>
              <a:headEnd/>
              <a:tailEnd/>
            </a:ln>
          </p:spPr>
          <p:txBody>
            <a:bodyPr/>
            <a:lstStyle/>
            <a:p>
              <a:endParaRPr lang="en-US"/>
            </a:p>
          </p:txBody>
        </p:sp>
        <p:sp>
          <p:nvSpPr>
            <p:cNvPr id="96" name="Freeform 41"/>
            <p:cNvSpPr>
              <a:spLocks/>
            </p:cNvSpPr>
            <p:nvPr/>
          </p:nvSpPr>
          <p:spPr bwMode="auto">
            <a:xfrm>
              <a:off x="3486642" y="2944401"/>
              <a:ext cx="522098" cy="398228"/>
            </a:xfrm>
            <a:custGeom>
              <a:avLst/>
              <a:gdLst>
                <a:gd name="T0" fmla="*/ 0 w 513"/>
                <a:gd name="T1" fmla="*/ 80807 h 348"/>
                <a:gd name="T2" fmla="*/ 317212 w 513"/>
                <a:gd name="T3" fmla="*/ 47534 h 348"/>
                <a:gd name="T4" fmla="*/ 350958 w 513"/>
                <a:gd name="T5" fmla="*/ 102198 h 348"/>
                <a:gd name="T6" fmla="*/ 690667 w 513"/>
                <a:gd name="T7" fmla="*/ 47534 h 348"/>
                <a:gd name="T8" fmla="*/ 749160 w 513"/>
                <a:gd name="T9" fmla="*/ 92691 h 348"/>
                <a:gd name="T10" fmla="*/ 749160 w 513"/>
                <a:gd name="T11" fmla="*/ 7130 h 348"/>
                <a:gd name="T12" fmla="*/ 744661 w 513"/>
                <a:gd name="T13" fmla="*/ 0 h 348"/>
                <a:gd name="T14" fmla="*/ 812153 w 513"/>
                <a:gd name="T15" fmla="*/ 4753 h 348"/>
                <a:gd name="T16" fmla="*/ 884144 w 513"/>
                <a:gd name="T17" fmla="*/ 133095 h 348"/>
                <a:gd name="T18" fmla="*/ 998880 w 513"/>
                <a:gd name="T19" fmla="*/ 306593 h 348"/>
                <a:gd name="T20" fmla="*/ 1055124 w 513"/>
                <a:gd name="T21" fmla="*/ 456324 h 348"/>
                <a:gd name="T22" fmla="*/ 1140613 w 513"/>
                <a:gd name="T23" fmla="*/ 560899 h 348"/>
                <a:gd name="T24" fmla="*/ 1154112 w 513"/>
                <a:gd name="T25" fmla="*/ 713007 h 348"/>
                <a:gd name="T26" fmla="*/ 1127115 w 513"/>
                <a:gd name="T27" fmla="*/ 803321 h 348"/>
                <a:gd name="T28" fmla="*/ 1005630 w 513"/>
                <a:gd name="T29" fmla="*/ 827088 h 348"/>
                <a:gd name="T30" fmla="*/ 985382 w 513"/>
                <a:gd name="T31" fmla="*/ 789061 h 348"/>
                <a:gd name="T32" fmla="*/ 899892 w 513"/>
                <a:gd name="T33" fmla="*/ 734397 h 348"/>
                <a:gd name="T34" fmla="*/ 872895 w 513"/>
                <a:gd name="T35" fmla="*/ 677357 h 348"/>
                <a:gd name="T36" fmla="*/ 850398 w 513"/>
                <a:gd name="T37" fmla="*/ 655966 h 348"/>
                <a:gd name="T38" fmla="*/ 836900 w 513"/>
                <a:gd name="T39" fmla="*/ 603679 h 348"/>
                <a:gd name="T40" fmla="*/ 816652 w 513"/>
                <a:gd name="T41" fmla="*/ 617939 h 348"/>
                <a:gd name="T42" fmla="*/ 749160 w 513"/>
                <a:gd name="T43" fmla="*/ 549015 h 348"/>
                <a:gd name="T44" fmla="*/ 764908 w 513"/>
                <a:gd name="T45" fmla="*/ 484845 h 348"/>
                <a:gd name="T46" fmla="*/ 749160 w 513"/>
                <a:gd name="T47" fmla="*/ 449194 h 348"/>
                <a:gd name="T48" fmla="*/ 728913 w 513"/>
                <a:gd name="T49" fmla="*/ 461078 h 348"/>
                <a:gd name="T50" fmla="*/ 731162 w 513"/>
                <a:gd name="T51" fmla="*/ 499105 h 348"/>
                <a:gd name="T52" fmla="*/ 708665 w 513"/>
                <a:gd name="T53" fmla="*/ 449194 h 348"/>
                <a:gd name="T54" fmla="*/ 710915 w 513"/>
                <a:gd name="T55" fmla="*/ 332737 h 348"/>
                <a:gd name="T56" fmla="*/ 668170 w 513"/>
                <a:gd name="T57" fmla="*/ 263813 h 348"/>
                <a:gd name="T58" fmla="*/ 560183 w 513"/>
                <a:gd name="T59" fmla="*/ 206772 h 348"/>
                <a:gd name="T60" fmla="*/ 506189 w 513"/>
                <a:gd name="T61" fmla="*/ 142601 h 348"/>
                <a:gd name="T62" fmla="*/ 445447 w 513"/>
                <a:gd name="T63" fmla="*/ 135471 h 348"/>
                <a:gd name="T64" fmla="*/ 420700 w 513"/>
                <a:gd name="T65" fmla="*/ 175875 h 348"/>
                <a:gd name="T66" fmla="*/ 330710 w 513"/>
                <a:gd name="T67" fmla="*/ 204395 h 348"/>
                <a:gd name="T68" fmla="*/ 278967 w 513"/>
                <a:gd name="T69" fmla="*/ 175875 h 348"/>
                <a:gd name="T70" fmla="*/ 251970 w 513"/>
                <a:gd name="T71" fmla="*/ 133095 h 348"/>
                <a:gd name="T72" fmla="*/ 83240 w 513"/>
                <a:gd name="T73" fmla="*/ 171122 h 348"/>
                <a:gd name="T74" fmla="*/ 47244 w 513"/>
                <a:gd name="T75" fmla="*/ 140225 h 348"/>
                <a:gd name="T76" fmla="*/ 8999 w 513"/>
                <a:gd name="T77" fmla="*/ 173498 h 348"/>
                <a:gd name="T78" fmla="*/ 0 w 513"/>
                <a:gd name="T79" fmla="*/ 8080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chemeClr val="bg1"/>
            </a:solidFill>
            <a:ln w="12700">
              <a:solidFill>
                <a:srgbClr val="000000"/>
              </a:solidFill>
              <a:round/>
              <a:headEnd/>
              <a:tailEnd/>
            </a:ln>
          </p:spPr>
          <p:txBody>
            <a:bodyPr/>
            <a:lstStyle/>
            <a:p>
              <a:endParaRPr lang="en-US"/>
            </a:p>
          </p:txBody>
        </p:sp>
        <p:sp>
          <p:nvSpPr>
            <p:cNvPr id="97" name="Freeform 42"/>
            <p:cNvSpPr>
              <a:spLocks/>
            </p:cNvSpPr>
            <p:nvPr/>
          </p:nvSpPr>
          <p:spPr bwMode="auto">
            <a:xfrm>
              <a:off x="3630990" y="2418527"/>
              <a:ext cx="478291" cy="236949"/>
            </a:xfrm>
            <a:custGeom>
              <a:avLst/>
              <a:gdLst>
                <a:gd name="T0" fmla="*/ 35840 w 472"/>
                <a:gd name="T1" fmla="*/ 363745 h 207"/>
                <a:gd name="T2" fmla="*/ 0 w 472"/>
                <a:gd name="T3" fmla="*/ 468351 h 207"/>
                <a:gd name="T4" fmla="*/ 136639 w 472"/>
                <a:gd name="T5" fmla="*/ 454086 h 207"/>
                <a:gd name="T6" fmla="*/ 190399 w 472"/>
                <a:gd name="T7" fmla="*/ 406538 h 207"/>
                <a:gd name="T8" fmla="*/ 376318 w 472"/>
                <a:gd name="T9" fmla="*/ 354235 h 207"/>
                <a:gd name="T10" fmla="*/ 427838 w 472"/>
                <a:gd name="T11" fmla="*/ 382764 h 207"/>
                <a:gd name="T12" fmla="*/ 551037 w 472"/>
                <a:gd name="T13" fmla="*/ 363745 h 207"/>
                <a:gd name="T14" fmla="*/ 551037 w 472"/>
                <a:gd name="T15" fmla="*/ 370877 h 207"/>
                <a:gd name="T16" fmla="*/ 734717 w 472"/>
                <a:gd name="T17" fmla="*/ 492125 h 207"/>
                <a:gd name="T18" fmla="*/ 842236 w 472"/>
                <a:gd name="T19" fmla="*/ 456464 h 207"/>
                <a:gd name="T20" fmla="*/ 902716 w 472"/>
                <a:gd name="T21" fmla="*/ 320951 h 207"/>
                <a:gd name="T22" fmla="*/ 1007995 w 472"/>
                <a:gd name="T23" fmla="*/ 282912 h 207"/>
                <a:gd name="T24" fmla="*/ 1057275 w 472"/>
                <a:gd name="T25" fmla="*/ 183061 h 207"/>
                <a:gd name="T26" fmla="*/ 1055035 w 472"/>
                <a:gd name="T27" fmla="*/ 61813 h 207"/>
                <a:gd name="T28" fmla="*/ 1041595 w 472"/>
                <a:gd name="T29" fmla="*/ 161664 h 207"/>
                <a:gd name="T30" fmla="*/ 983355 w 472"/>
                <a:gd name="T31" fmla="*/ 247251 h 207"/>
                <a:gd name="T32" fmla="*/ 960955 w 472"/>
                <a:gd name="T33" fmla="*/ 240119 h 207"/>
                <a:gd name="T34" fmla="*/ 882556 w 472"/>
                <a:gd name="T35" fmla="*/ 263893 h 207"/>
                <a:gd name="T36" fmla="*/ 882556 w 472"/>
                <a:gd name="T37" fmla="*/ 235364 h 207"/>
                <a:gd name="T38" fmla="*/ 960955 w 472"/>
                <a:gd name="T39" fmla="*/ 206835 h 207"/>
                <a:gd name="T40" fmla="*/ 889276 w 472"/>
                <a:gd name="T41" fmla="*/ 197325 h 207"/>
                <a:gd name="T42" fmla="*/ 969915 w 472"/>
                <a:gd name="T43" fmla="*/ 171174 h 207"/>
                <a:gd name="T44" fmla="*/ 1001275 w 472"/>
                <a:gd name="T45" fmla="*/ 185438 h 207"/>
                <a:gd name="T46" fmla="*/ 1016955 w 472"/>
                <a:gd name="T47" fmla="*/ 90342 h 207"/>
                <a:gd name="T48" fmla="*/ 996795 w 472"/>
                <a:gd name="T49" fmla="*/ 68945 h 207"/>
                <a:gd name="T50" fmla="*/ 900476 w 472"/>
                <a:gd name="T51" fmla="*/ 106984 h 207"/>
                <a:gd name="T52" fmla="*/ 902716 w 472"/>
                <a:gd name="T53" fmla="*/ 49926 h 207"/>
                <a:gd name="T54" fmla="*/ 943036 w 472"/>
                <a:gd name="T55" fmla="*/ 64190 h 207"/>
                <a:gd name="T56" fmla="*/ 996795 w 472"/>
                <a:gd name="T57" fmla="*/ 21397 h 207"/>
                <a:gd name="T58" fmla="*/ 967675 w 472"/>
                <a:gd name="T59" fmla="*/ 0 h 207"/>
                <a:gd name="T60" fmla="*/ 651837 w 472"/>
                <a:gd name="T61" fmla="*/ 76077 h 207"/>
                <a:gd name="T62" fmla="*/ 264319 w 472"/>
                <a:gd name="T63" fmla="*/ 159287 h 207"/>
                <a:gd name="T64" fmla="*/ 87360 w 472"/>
                <a:gd name="T65" fmla="*/ 361367 h 207"/>
                <a:gd name="T66" fmla="*/ 35840 w 472"/>
                <a:gd name="T67" fmla="*/ 363745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chemeClr val="bg1"/>
            </a:solidFill>
            <a:ln w="9525">
              <a:solidFill>
                <a:schemeClr val="tx1"/>
              </a:solidFill>
              <a:round/>
              <a:headEnd/>
              <a:tailEnd/>
            </a:ln>
          </p:spPr>
          <p:txBody>
            <a:bodyPr wrap="none" anchor="ctr"/>
            <a:lstStyle/>
            <a:p>
              <a:endParaRPr lang="en-US"/>
            </a:p>
          </p:txBody>
        </p:sp>
        <p:sp>
          <p:nvSpPr>
            <p:cNvPr id="98" name="Freeform 43"/>
            <p:cNvSpPr>
              <a:spLocks/>
            </p:cNvSpPr>
            <p:nvPr/>
          </p:nvSpPr>
          <p:spPr bwMode="auto">
            <a:xfrm>
              <a:off x="3649663" y="2222853"/>
              <a:ext cx="420121" cy="294276"/>
            </a:xfrm>
            <a:custGeom>
              <a:avLst/>
              <a:gdLst>
                <a:gd name="T0" fmla="*/ 152907 w 413"/>
                <a:gd name="T1" fmla="*/ 428069 h 257"/>
                <a:gd name="T2" fmla="*/ 125924 w 413"/>
                <a:gd name="T3" fmla="*/ 489902 h 257"/>
                <a:gd name="T4" fmla="*/ 87697 w 413"/>
                <a:gd name="T5" fmla="*/ 506549 h 257"/>
                <a:gd name="T6" fmla="*/ 85448 w 413"/>
                <a:gd name="T7" fmla="*/ 546977 h 257"/>
                <a:gd name="T8" fmla="*/ 4497 w 413"/>
                <a:gd name="T9" fmla="*/ 577894 h 257"/>
                <a:gd name="T10" fmla="*/ 0 w 413"/>
                <a:gd name="T11" fmla="*/ 611188 h 257"/>
                <a:gd name="T12" fmla="*/ 220367 w 413"/>
                <a:gd name="T13" fmla="*/ 570759 h 257"/>
                <a:gd name="T14" fmla="*/ 620625 w 413"/>
                <a:gd name="T15" fmla="*/ 482767 h 257"/>
                <a:gd name="T16" fmla="*/ 928688 w 413"/>
                <a:gd name="T17" fmla="*/ 404288 h 257"/>
                <a:gd name="T18" fmla="*/ 928688 w 413"/>
                <a:gd name="T19" fmla="*/ 342456 h 257"/>
                <a:gd name="T20" fmla="*/ 894958 w 413"/>
                <a:gd name="T21" fmla="*/ 323430 h 257"/>
                <a:gd name="T22" fmla="*/ 867975 w 413"/>
                <a:gd name="T23" fmla="*/ 354346 h 257"/>
                <a:gd name="T24" fmla="*/ 852234 w 413"/>
                <a:gd name="T25" fmla="*/ 271111 h 257"/>
                <a:gd name="T26" fmla="*/ 867975 w 413"/>
                <a:gd name="T27" fmla="*/ 197388 h 257"/>
                <a:gd name="T28" fmla="*/ 753294 w 413"/>
                <a:gd name="T29" fmla="*/ 142690 h 257"/>
                <a:gd name="T30" fmla="*/ 674592 w 413"/>
                <a:gd name="T31" fmla="*/ 156959 h 257"/>
                <a:gd name="T32" fmla="*/ 672343 w 413"/>
                <a:gd name="T33" fmla="*/ 42807 h 257"/>
                <a:gd name="T34" fmla="*/ 591392 w 413"/>
                <a:gd name="T35" fmla="*/ 0 h 257"/>
                <a:gd name="T36" fmla="*/ 530679 w 413"/>
                <a:gd name="T37" fmla="*/ 26160 h 257"/>
                <a:gd name="T38" fmla="*/ 490203 w 413"/>
                <a:gd name="T39" fmla="*/ 133177 h 257"/>
                <a:gd name="T40" fmla="*/ 418247 w 413"/>
                <a:gd name="T41" fmla="*/ 175984 h 257"/>
                <a:gd name="T42" fmla="*/ 389015 w 413"/>
                <a:gd name="T43" fmla="*/ 344834 h 257"/>
                <a:gd name="T44" fmla="*/ 272085 w 413"/>
                <a:gd name="T45" fmla="*/ 428069 h 257"/>
                <a:gd name="T46" fmla="*/ 177643 w 413"/>
                <a:gd name="T47" fmla="*/ 461364 h 257"/>
                <a:gd name="T48" fmla="*/ 152907 w 413"/>
                <a:gd name="T49" fmla="*/ 428069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bg1"/>
            </a:solidFill>
            <a:ln w="12700">
              <a:solidFill>
                <a:srgbClr val="000000"/>
              </a:solidFill>
              <a:round/>
              <a:headEnd/>
              <a:tailEnd/>
            </a:ln>
          </p:spPr>
          <p:txBody>
            <a:bodyPr/>
            <a:lstStyle/>
            <a:p>
              <a:endParaRPr lang="en-US"/>
            </a:p>
          </p:txBody>
        </p:sp>
        <p:sp>
          <p:nvSpPr>
            <p:cNvPr id="99" name="Freeform 44"/>
            <p:cNvSpPr>
              <a:spLocks/>
            </p:cNvSpPr>
            <p:nvPr/>
          </p:nvSpPr>
          <p:spPr bwMode="auto">
            <a:xfrm>
              <a:off x="3679825" y="2163998"/>
              <a:ext cx="237709" cy="280517"/>
            </a:xfrm>
            <a:custGeom>
              <a:avLst/>
              <a:gdLst>
                <a:gd name="T0" fmla="*/ 53894 w 234"/>
                <a:gd name="T1" fmla="*/ 304385 h 245"/>
                <a:gd name="T2" fmla="*/ 13473 w 234"/>
                <a:gd name="T3" fmla="*/ 292495 h 245"/>
                <a:gd name="T4" fmla="*/ 0 w 234"/>
                <a:gd name="T5" fmla="*/ 385237 h 245"/>
                <a:gd name="T6" fmla="*/ 13473 w 234"/>
                <a:gd name="T7" fmla="*/ 482736 h 245"/>
                <a:gd name="T8" fmla="*/ 89823 w 234"/>
                <a:gd name="T9" fmla="*/ 549320 h 245"/>
                <a:gd name="T10" fmla="*/ 107787 w 234"/>
                <a:gd name="T11" fmla="*/ 582612 h 245"/>
                <a:gd name="T12" fmla="*/ 204347 w 234"/>
                <a:gd name="T13" fmla="*/ 549320 h 245"/>
                <a:gd name="T14" fmla="*/ 318871 w 234"/>
                <a:gd name="T15" fmla="*/ 470846 h 245"/>
                <a:gd name="T16" fmla="*/ 352554 w 234"/>
                <a:gd name="T17" fmla="*/ 299629 h 245"/>
                <a:gd name="T18" fmla="*/ 426658 w 234"/>
                <a:gd name="T19" fmla="*/ 254447 h 245"/>
                <a:gd name="T20" fmla="*/ 467078 w 234"/>
                <a:gd name="T21" fmla="*/ 149815 h 245"/>
                <a:gd name="T22" fmla="*/ 525463 w 234"/>
                <a:gd name="T23" fmla="*/ 121278 h 245"/>
                <a:gd name="T24" fmla="*/ 449114 w 234"/>
                <a:gd name="T25" fmla="*/ 107010 h 245"/>
                <a:gd name="T26" fmla="*/ 316625 w 234"/>
                <a:gd name="T27" fmla="*/ 183107 h 245"/>
                <a:gd name="T28" fmla="*/ 296415 w 234"/>
                <a:gd name="T29" fmla="*/ 109388 h 245"/>
                <a:gd name="T30" fmla="*/ 181891 w 234"/>
                <a:gd name="T31" fmla="*/ 116522 h 245"/>
                <a:gd name="T32" fmla="*/ 154944 w 234"/>
                <a:gd name="T33" fmla="*/ 0 h 245"/>
                <a:gd name="T34" fmla="*/ 125752 w 234"/>
                <a:gd name="T35" fmla="*/ 30914 h 245"/>
                <a:gd name="T36" fmla="*/ 134734 w 234"/>
                <a:gd name="T37" fmla="*/ 197375 h 245"/>
                <a:gd name="T38" fmla="*/ 83086 w 234"/>
                <a:gd name="T39" fmla="*/ 211643 h 245"/>
                <a:gd name="T40" fmla="*/ 53894 w 234"/>
                <a:gd name="T41" fmla="*/ 304385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00B0F0"/>
            </a:solidFill>
            <a:ln w="12700">
              <a:solidFill>
                <a:srgbClr val="000000"/>
              </a:solidFill>
              <a:round/>
              <a:headEnd/>
              <a:tailEnd/>
            </a:ln>
          </p:spPr>
          <p:txBody>
            <a:bodyPr/>
            <a:lstStyle/>
            <a:p>
              <a:endParaRPr lang="en-US"/>
            </a:p>
          </p:txBody>
        </p:sp>
        <p:sp>
          <p:nvSpPr>
            <p:cNvPr id="100" name="Freeform 45"/>
            <p:cNvSpPr>
              <a:spLocks/>
            </p:cNvSpPr>
            <p:nvPr/>
          </p:nvSpPr>
          <p:spPr bwMode="auto">
            <a:xfrm>
              <a:off x="4018794" y="2168584"/>
              <a:ext cx="66070" cy="94015"/>
            </a:xfrm>
            <a:custGeom>
              <a:avLst/>
              <a:gdLst>
                <a:gd name="T0" fmla="*/ 0 w 66"/>
                <a:gd name="T1" fmla="*/ 11906 h 82"/>
                <a:gd name="T2" fmla="*/ 30980 w 66"/>
                <a:gd name="T3" fmla="*/ 0 h 82"/>
                <a:gd name="T4" fmla="*/ 97367 w 66"/>
                <a:gd name="T5" fmla="*/ 42862 h 82"/>
                <a:gd name="T6" fmla="*/ 97367 w 66"/>
                <a:gd name="T7" fmla="*/ 85725 h 82"/>
                <a:gd name="T8" fmla="*/ 143837 w 66"/>
                <a:gd name="T9" fmla="*/ 116681 h 82"/>
                <a:gd name="T10" fmla="*/ 146050 w 66"/>
                <a:gd name="T11" fmla="*/ 173831 h 82"/>
                <a:gd name="T12" fmla="*/ 70812 w 66"/>
                <a:gd name="T13" fmla="*/ 195262 h 82"/>
                <a:gd name="T14" fmla="*/ 0 w 66"/>
                <a:gd name="T15" fmla="*/ 1190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bg1"/>
            </a:solidFill>
            <a:ln w="12700">
              <a:solidFill>
                <a:srgbClr val="000000"/>
              </a:solidFill>
              <a:round/>
              <a:headEnd/>
              <a:tailEnd/>
            </a:ln>
          </p:spPr>
          <p:txBody>
            <a:bodyPr/>
            <a:lstStyle/>
            <a:p>
              <a:endParaRPr lang="en-US"/>
            </a:p>
          </p:txBody>
        </p:sp>
        <p:sp>
          <p:nvSpPr>
            <p:cNvPr id="101" name="Freeform 46"/>
            <p:cNvSpPr>
              <a:spLocks/>
            </p:cNvSpPr>
            <p:nvPr/>
          </p:nvSpPr>
          <p:spPr bwMode="auto">
            <a:xfrm>
              <a:off x="3732968" y="1984375"/>
              <a:ext cx="321733" cy="238478"/>
            </a:xfrm>
            <a:custGeom>
              <a:avLst/>
              <a:gdLst>
                <a:gd name="T0" fmla="*/ 65062 w 317"/>
                <a:gd name="T1" fmla="*/ 71437 h 208"/>
                <a:gd name="T2" fmla="*/ 0 w 317"/>
                <a:gd name="T3" fmla="*/ 138112 h 208"/>
                <a:gd name="T4" fmla="*/ 35897 w 317"/>
                <a:gd name="T5" fmla="*/ 378619 h 208"/>
                <a:gd name="T6" fmla="*/ 65062 w 317"/>
                <a:gd name="T7" fmla="*/ 495300 h 208"/>
                <a:gd name="T8" fmla="*/ 186213 w 317"/>
                <a:gd name="T9" fmla="*/ 485775 h 208"/>
                <a:gd name="T10" fmla="*/ 634920 w 317"/>
                <a:gd name="T11" fmla="*/ 395288 h 208"/>
                <a:gd name="T12" fmla="*/ 666329 w 317"/>
                <a:gd name="T13" fmla="*/ 381000 h 208"/>
                <a:gd name="T14" fmla="*/ 711200 w 317"/>
                <a:gd name="T15" fmla="*/ 269081 h 208"/>
                <a:gd name="T16" fmla="*/ 643894 w 317"/>
                <a:gd name="T17" fmla="*/ 207169 h 208"/>
                <a:gd name="T18" fmla="*/ 679791 w 317"/>
                <a:gd name="T19" fmla="*/ 64294 h 208"/>
                <a:gd name="T20" fmla="*/ 628189 w 317"/>
                <a:gd name="T21" fmla="*/ 50006 h 208"/>
                <a:gd name="T22" fmla="*/ 628189 w 317"/>
                <a:gd name="T23" fmla="*/ 14288 h 208"/>
                <a:gd name="T24" fmla="*/ 605754 w 317"/>
                <a:gd name="T25" fmla="*/ 0 h 208"/>
                <a:gd name="T26" fmla="*/ 85254 w 317"/>
                <a:gd name="T27" fmla="*/ 102394 h 208"/>
                <a:gd name="T28" fmla="*/ 65062 w 317"/>
                <a:gd name="T29" fmla="*/ 7143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bg1"/>
            </a:solidFill>
            <a:ln w="12700">
              <a:solidFill>
                <a:srgbClr val="000000"/>
              </a:solidFill>
              <a:round/>
              <a:headEnd/>
              <a:tailEnd/>
            </a:ln>
          </p:spPr>
          <p:txBody>
            <a:bodyPr/>
            <a:lstStyle/>
            <a:p>
              <a:endParaRPr lang="en-US"/>
            </a:p>
          </p:txBody>
        </p:sp>
        <p:sp>
          <p:nvSpPr>
            <p:cNvPr id="102" name="Freeform 47"/>
            <p:cNvSpPr>
              <a:spLocks/>
            </p:cNvSpPr>
            <p:nvPr/>
          </p:nvSpPr>
          <p:spPr bwMode="auto">
            <a:xfrm>
              <a:off x="4023821" y="2011128"/>
              <a:ext cx="84742" cy="191088"/>
            </a:xfrm>
            <a:custGeom>
              <a:avLst/>
              <a:gdLst>
                <a:gd name="T0" fmla="*/ 33451 w 84"/>
                <a:gd name="T1" fmla="*/ 2391 h 166"/>
                <a:gd name="T2" fmla="*/ 78052 w 84"/>
                <a:gd name="T3" fmla="*/ 0 h 166"/>
                <a:gd name="T4" fmla="*/ 167254 w 84"/>
                <a:gd name="T5" fmla="*/ 59770 h 166"/>
                <a:gd name="T6" fmla="*/ 153874 w 84"/>
                <a:gd name="T7" fmla="*/ 107587 h 166"/>
                <a:gd name="T8" fmla="*/ 185095 w 84"/>
                <a:gd name="T9" fmla="*/ 138667 h 166"/>
                <a:gd name="T10" fmla="*/ 187325 w 84"/>
                <a:gd name="T11" fmla="*/ 325151 h 166"/>
                <a:gd name="T12" fmla="*/ 156104 w 84"/>
                <a:gd name="T13" fmla="*/ 396875 h 166"/>
                <a:gd name="T14" fmla="*/ 120423 w 84"/>
                <a:gd name="T15" fmla="*/ 370576 h 166"/>
                <a:gd name="T16" fmla="*/ 82512 w 84"/>
                <a:gd name="T17" fmla="*/ 368185 h 166"/>
                <a:gd name="T18" fmla="*/ 17840 w 84"/>
                <a:gd name="T19" fmla="*/ 329932 h 166"/>
                <a:gd name="T20" fmla="*/ 66902 w 84"/>
                <a:gd name="T21" fmla="*/ 212782 h 166"/>
                <a:gd name="T22" fmla="*/ 0 w 84"/>
                <a:gd name="T23" fmla="*/ 150621 h 166"/>
                <a:gd name="T24" fmla="*/ 33451 w 84"/>
                <a:gd name="T25" fmla="*/ 2391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chemeClr val="bg1"/>
            </a:solidFill>
            <a:ln w="12700">
              <a:solidFill>
                <a:srgbClr val="000000"/>
              </a:solidFill>
              <a:round/>
              <a:headEnd/>
              <a:tailEnd/>
            </a:ln>
          </p:spPr>
          <p:txBody>
            <a:bodyPr/>
            <a:lstStyle/>
            <a:p>
              <a:endParaRPr lang="en-US"/>
            </a:p>
          </p:txBody>
        </p:sp>
        <p:sp>
          <p:nvSpPr>
            <p:cNvPr id="103" name="Freeform 49"/>
            <p:cNvSpPr>
              <a:spLocks/>
            </p:cNvSpPr>
            <p:nvPr/>
          </p:nvSpPr>
          <p:spPr bwMode="auto">
            <a:xfrm>
              <a:off x="4037466" y="1696979"/>
              <a:ext cx="94796" cy="196439"/>
            </a:xfrm>
            <a:custGeom>
              <a:avLst/>
              <a:gdLst>
                <a:gd name="T0" fmla="*/ 0 w 93"/>
                <a:gd name="T1" fmla="*/ 42696 h 172"/>
                <a:gd name="T2" fmla="*/ 153219 w 93"/>
                <a:gd name="T3" fmla="*/ 0 h 172"/>
                <a:gd name="T4" fmla="*/ 209550 w 93"/>
                <a:gd name="T5" fmla="*/ 111485 h 172"/>
                <a:gd name="T6" fmla="*/ 180258 w 93"/>
                <a:gd name="T7" fmla="*/ 139949 h 172"/>
                <a:gd name="T8" fmla="*/ 191524 w 93"/>
                <a:gd name="T9" fmla="*/ 386640 h 172"/>
                <a:gd name="T10" fmla="*/ 103648 w 93"/>
                <a:gd name="T11" fmla="*/ 407988 h 172"/>
                <a:gd name="T12" fmla="*/ 60837 w 93"/>
                <a:gd name="T13" fmla="*/ 305991 h 172"/>
                <a:gd name="T14" fmla="*/ 58584 w 93"/>
                <a:gd name="T15" fmla="*/ 185018 h 172"/>
                <a:gd name="T16" fmla="*/ 20279 w 93"/>
                <a:gd name="T17" fmla="*/ 149437 h 172"/>
                <a:gd name="T18" fmla="*/ 0 w 93"/>
                <a:gd name="T19" fmla="*/ 4269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rgbClr val="00B0F0"/>
            </a:solidFill>
            <a:ln w="12700">
              <a:solidFill>
                <a:srgbClr val="000000"/>
              </a:solidFill>
              <a:round/>
              <a:headEnd/>
              <a:tailEnd/>
            </a:ln>
          </p:spPr>
          <p:txBody>
            <a:bodyPr/>
            <a:lstStyle/>
            <a:p>
              <a:endParaRPr lang="en-US"/>
            </a:p>
          </p:txBody>
        </p:sp>
        <p:sp>
          <p:nvSpPr>
            <p:cNvPr id="104" name="Freeform 50"/>
            <p:cNvSpPr>
              <a:spLocks/>
            </p:cNvSpPr>
            <p:nvPr/>
          </p:nvSpPr>
          <p:spPr bwMode="auto">
            <a:xfrm>
              <a:off x="4082710" y="1849849"/>
              <a:ext cx="201801" cy="103952"/>
            </a:xfrm>
            <a:custGeom>
              <a:avLst/>
              <a:gdLst>
                <a:gd name="T0" fmla="*/ 0 w 198"/>
                <a:gd name="T1" fmla="*/ 86360 h 90"/>
                <a:gd name="T2" fmla="*/ 227549 w 198"/>
                <a:gd name="T3" fmla="*/ 26388 h 90"/>
                <a:gd name="T4" fmla="*/ 254585 w 198"/>
                <a:gd name="T5" fmla="*/ 28787 h 90"/>
                <a:gd name="T6" fmla="*/ 281621 w 198"/>
                <a:gd name="T7" fmla="*/ 0 h 90"/>
                <a:gd name="T8" fmla="*/ 304150 w 198"/>
                <a:gd name="T9" fmla="*/ 14393 h 90"/>
                <a:gd name="T10" fmla="*/ 277115 w 198"/>
                <a:gd name="T11" fmla="*/ 76764 h 90"/>
                <a:gd name="T12" fmla="*/ 324427 w 198"/>
                <a:gd name="T13" fmla="*/ 71967 h 90"/>
                <a:gd name="T14" fmla="*/ 351463 w 198"/>
                <a:gd name="T15" fmla="*/ 119944 h 90"/>
                <a:gd name="T16" fmla="*/ 383004 w 198"/>
                <a:gd name="T17" fmla="*/ 124742 h 90"/>
                <a:gd name="T18" fmla="*/ 405534 w 198"/>
                <a:gd name="T19" fmla="*/ 117546 h 90"/>
                <a:gd name="T20" fmla="*/ 405534 w 198"/>
                <a:gd name="T21" fmla="*/ 91158 h 90"/>
                <a:gd name="T22" fmla="*/ 367233 w 198"/>
                <a:gd name="T23" fmla="*/ 57573 h 90"/>
                <a:gd name="T24" fmla="*/ 396522 w 198"/>
                <a:gd name="T25" fmla="*/ 55174 h 90"/>
                <a:gd name="T26" fmla="*/ 446087 w 198"/>
                <a:gd name="T27" fmla="*/ 127141 h 90"/>
                <a:gd name="T28" fmla="*/ 398775 w 198"/>
                <a:gd name="T29" fmla="*/ 170321 h 90"/>
                <a:gd name="T30" fmla="*/ 344704 w 198"/>
                <a:gd name="T31" fmla="*/ 148731 h 90"/>
                <a:gd name="T32" fmla="*/ 310909 w 198"/>
                <a:gd name="T33" fmla="*/ 201507 h 90"/>
                <a:gd name="T34" fmla="*/ 243320 w 198"/>
                <a:gd name="T35" fmla="*/ 148731 h 90"/>
                <a:gd name="T36" fmla="*/ 18024 w 198"/>
                <a:gd name="T37" fmla="*/ 215900 h 90"/>
                <a:gd name="T38" fmla="*/ 0 w 198"/>
                <a:gd name="T39" fmla="*/ 8636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bg1"/>
            </a:solidFill>
            <a:ln w="12700">
              <a:solidFill>
                <a:srgbClr val="000000"/>
              </a:solidFill>
              <a:round/>
              <a:headEnd/>
              <a:tailEnd/>
            </a:ln>
          </p:spPr>
          <p:txBody>
            <a:bodyPr/>
            <a:lstStyle/>
            <a:p>
              <a:endParaRPr lang="en-US"/>
            </a:p>
          </p:txBody>
        </p:sp>
        <p:sp>
          <p:nvSpPr>
            <p:cNvPr id="105" name="Freeform 51"/>
            <p:cNvSpPr>
              <a:spLocks/>
            </p:cNvSpPr>
            <p:nvPr/>
          </p:nvSpPr>
          <p:spPr bwMode="auto">
            <a:xfrm>
              <a:off x="4089173" y="1927813"/>
              <a:ext cx="106287" cy="90958"/>
            </a:xfrm>
            <a:custGeom>
              <a:avLst/>
              <a:gdLst>
                <a:gd name="T0" fmla="*/ 0 w 103"/>
                <a:gd name="T1" fmla="*/ 47826 h 79"/>
                <a:gd name="T2" fmla="*/ 180204 w 103"/>
                <a:gd name="T3" fmla="*/ 0 h 79"/>
                <a:gd name="T4" fmla="*/ 234950 w 103"/>
                <a:gd name="T5" fmla="*/ 86087 h 79"/>
                <a:gd name="T6" fmla="*/ 203015 w 103"/>
                <a:gd name="T7" fmla="*/ 124348 h 79"/>
                <a:gd name="T8" fmla="*/ 145988 w 103"/>
                <a:gd name="T9" fmla="*/ 110000 h 79"/>
                <a:gd name="T10" fmla="*/ 57027 w 103"/>
                <a:gd name="T11" fmla="*/ 188913 h 79"/>
                <a:gd name="T12" fmla="*/ 9124 w 103"/>
                <a:gd name="T13" fmla="*/ 148261 h 79"/>
                <a:gd name="T14" fmla="*/ 0 w 103"/>
                <a:gd name="T15" fmla="*/ 4782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chemeClr val="bg1"/>
            </a:solidFill>
            <a:ln w="12700">
              <a:solidFill>
                <a:srgbClr val="000000"/>
              </a:solidFill>
              <a:round/>
              <a:headEnd/>
              <a:tailEnd/>
            </a:ln>
          </p:spPr>
          <p:txBody>
            <a:bodyPr/>
            <a:lstStyle/>
            <a:p>
              <a:endParaRPr lang="en-US"/>
            </a:p>
          </p:txBody>
        </p:sp>
        <p:grpSp>
          <p:nvGrpSpPr>
            <p:cNvPr id="85" name="Group 136"/>
            <p:cNvGrpSpPr>
              <a:grpSpLocks/>
            </p:cNvGrpSpPr>
            <p:nvPr/>
          </p:nvGrpSpPr>
          <p:grpSpPr bwMode="auto">
            <a:xfrm>
              <a:off x="3760258" y="1715323"/>
              <a:ext cx="450283" cy="344723"/>
              <a:chOff x="4132" y="1262"/>
              <a:chExt cx="627" cy="451"/>
            </a:xfrm>
            <a:solidFill>
              <a:schemeClr val="bg1"/>
            </a:solidFill>
          </p:grpSpPr>
          <p:sp>
            <p:nvSpPr>
              <p:cNvPr id="110" name="Freeform 48"/>
              <p:cNvSpPr>
                <a:spLocks/>
              </p:cNvSpPr>
              <p:nvPr/>
            </p:nvSpPr>
            <p:spPr bwMode="auto">
              <a:xfrm>
                <a:off x="4132" y="1262"/>
                <a:ext cx="497" cy="428"/>
              </a:xfrm>
              <a:custGeom>
                <a:avLst/>
                <a:gdLst>
                  <a:gd name="T0" fmla="*/ 27 w 351"/>
                  <a:gd name="T1" fmla="*/ 192 h 286"/>
                  <a:gd name="T2" fmla="*/ 60 w 351"/>
                  <a:gd name="T3" fmla="*/ 175 h 286"/>
                  <a:gd name="T4" fmla="*/ 105 w 351"/>
                  <a:gd name="T5" fmla="*/ 171 h 286"/>
                  <a:gd name="T6" fmla="*/ 116 w 351"/>
                  <a:gd name="T7" fmla="*/ 156 h 286"/>
                  <a:gd name="T8" fmla="*/ 132 w 351"/>
                  <a:gd name="T9" fmla="*/ 154 h 286"/>
                  <a:gd name="T10" fmla="*/ 141 w 351"/>
                  <a:gd name="T11" fmla="*/ 138 h 286"/>
                  <a:gd name="T12" fmla="*/ 156 w 351"/>
                  <a:gd name="T13" fmla="*/ 132 h 286"/>
                  <a:gd name="T14" fmla="*/ 149 w 351"/>
                  <a:gd name="T15" fmla="*/ 102 h 286"/>
                  <a:gd name="T16" fmla="*/ 140 w 351"/>
                  <a:gd name="T17" fmla="*/ 94 h 286"/>
                  <a:gd name="T18" fmla="*/ 159 w 351"/>
                  <a:gd name="T19" fmla="*/ 70 h 286"/>
                  <a:gd name="T20" fmla="*/ 171 w 351"/>
                  <a:gd name="T21" fmla="*/ 70 h 286"/>
                  <a:gd name="T22" fmla="*/ 212 w 351"/>
                  <a:gd name="T23" fmla="*/ 19 h 286"/>
                  <a:gd name="T24" fmla="*/ 275 w 351"/>
                  <a:gd name="T25" fmla="*/ 0 h 286"/>
                  <a:gd name="T26" fmla="*/ 282 w 351"/>
                  <a:gd name="T27" fmla="*/ 48 h 286"/>
                  <a:gd name="T28" fmla="*/ 285 w 351"/>
                  <a:gd name="T29" fmla="*/ 46 h 286"/>
                  <a:gd name="T30" fmla="*/ 300 w 351"/>
                  <a:gd name="T31" fmla="*/ 63 h 286"/>
                  <a:gd name="T32" fmla="*/ 301 w 351"/>
                  <a:gd name="T33" fmla="*/ 112 h 286"/>
                  <a:gd name="T34" fmla="*/ 320 w 351"/>
                  <a:gd name="T35" fmla="*/ 152 h 286"/>
                  <a:gd name="T36" fmla="*/ 327 w 351"/>
                  <a:gd name="T37" fmla="*/ 204 h 286"/>
                  <a:gd name="T38" fmla="*/ 329 w 351"/>
                  <a:gd name="T39" fmla="*/ 249 h 286"/>
                  <a:gd name="T40" fmla="*/ 351 w 351"/>
                  <a:gd name="T41" fmla="*/ 264 h 286"/>
                  <a:gd name="T42" fmla="*/ 335 w 351"/>
                  <a:gd name="T43" fmla="*/ 286 h 286"/>
                  <a:gd name="T44" fmla="*/ 294 w 351"/>
                  <a:gd name="T45" fmla="*/ 260 h 286"/>
                  <a:gd name="T46" fmla="*/ 273 w 351"/>
                  <a:gd name="T47" fmla="*/ 262 h 286"/>
                  <a:gd name="T48" fmla="*/ 252 w 351"/>
                  <a:gd name="T49" fmla="*/ 256 h 286"/>
                  <a:gd name="T50" fmla="*/ 253 w 351"/>
                  <a:gd name="T51" fmla="*/ 241 h 286"/>
                  <a:gd name="T52" fmla="*/ 240 w 351"/>
                  <a:gd name="T53" fmla="*/ 236 h 286"/>
                  <a:gd name="T54" fmla="*/ 10 w 351"/>
                  <a:gd name="T55" fmla="*/ 280 h 286"/>
                  <a:gd name="T56" fmla="*/ 0 w 351"/>
                  <a:gd name="T57" fmla="*/ 267 h 286"/>
                  <a:gd name="T58" fmla="*/ 35 w 351"/>
                  <a:gd name="T59" fmla="*/ 216 h 286"/>
                  <a:gd name="T60" fmla="*/ 27 w 351"/>
                  <a:gd name="T61" fmla="*/ 192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grpFill/>
              <a:ln w="12700">
                <a:solidFill>
                  <a:srgbClr val="000000"/>
                </a:solidFill>
                <a:round/>
                <a:headEnd/>
                <a:tailEnd/>
              </a:ln>
            </p:spPr>
            <p:txBody>
              <a:bodyPr/>
              <a:lstStyle/>
              <a:p>
                <a:pPr>
                  <a:defRPr/>
                </a:pPr>
                <a:endParaRPr lang="en-US"/>
              </a:p>
            </p:txBody>
          </p:sp>
          <p:sp>
            <p:nvSpPr>
              <p:cNvPr id="111" name="Freeform 52"/>
              <p:cNvSpPr>
                <a:spLocks/>
              </p:cNvSpPr>
              <p:nvPr/>
            </p:nvSpPr>
            <p:spPr bwMode="auto">
              <a:xfrm>
                <a:off x="4614" y="1620"/>
                <a:ext cx="145" cy="93"/>
              </a:xfrm>
              <a:custGeom>
                <a:avLst/>
                <a:gdLst>
                  <a:gd name="T0" fmla="*/ 0 w 102"/>
                  <a:gd name="T1" fmla="*/ 45 h 61"/>
                  <a:gd name="T2" fmla="*/ 42 w 102"/>
                  <a:gd name="T3" fmla="*/ 25 h 61"/>
                  <a:gd name="T4" fmla="*/ 83 w 102"/>
                  <a:gd name="T5" fmla="*/ 0 h 61"/>
                  <a:gd name="T6" fmla="*/ 90 w 102"/>
                  <a:gd name="T7" fmla="*/ 1 h 61"/>
                  <a:gd name="T8" fmla="*/ 102 w 102"/>
                  <a:gd name="T9" fmla="*/ 2 h 61"/>
                  <a:gd name="T10" fmla="*/ 62 w 102"/>
                  <a:gd name="T11" fmla="*/ 34 h 61"/>
                  <a:gd name="T12" fmla="*/ 12 w 102"/>
                  <a:gd name="T13" fmla="*/ 61 h 61"/>
                  <a:gd name="T14" fmla="*/ 0 w 102"/>
                  <a:gd name="T15" fmla="*/ 45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grpFill/>
              <a:ln w="12700">
                <a:solidFill>
                  <a:srgbClr val="000000"/>
                </a:solidFill>
                <a:round/>
                <a:headEnd/>
                <a:tailEnd/>
              </a:ln>
            </p:spPr>
            <p:txBody>
              <a:bodyPr/>
              <a:lstStyle/>
              <a:p>
                <a:pPr>
                  <a:defRPr/>
                </a:pPr>
                <a:endParaRPr lang="en-US"/>
              </a:p>
            </p:txBody>
          </p:sp>
        </p:grpSp>
        <p:sp>
          <p:nvSpPr>
            <p:cNvPr id="107" name="Freeform 53"/>
            <p:cNvSpPr>
              <a:spLocks/>
            </p:cNvSpPr>
            <p:nvPr/>
          </p:nvSpPr>
          <p:spPr bwMode="auto">
            <a:xfrm>
              <a:off x="4106409" y="1658761"/>
              <a:ext cx="111314" cy="223191"/>
            </a:xfrm>
            <a:custGeom>
              <a:avLst/>
              <a:gdLst>
                <a:gd name="T0" fmla="*/ 51922 w 109"/>
                <a:gd name="T1" fmla="*/ 0 h 194"/>
                <a:gd name="T2" fmla="*/ 0 w 109"/>
                <a:gd name="T3" fmla="*/ 81241 h 194"/>
                <a:gd name="T4" fmla="*/ 56436 w 109"/>
                <a:gd name="T5" fmla="*/ 188765 h 194"/>
                <a:gd name="T6" fmla="*/ 22575 w 109"/>
                <a:gd name="T7" fmla="*/ 217438 h 194"/>
                <a:gd name="T8" fmla="*/ 36119 w 109"/>
                <a:gd name="T9" fmla="*/ 463550 h 194"/>
                <a:gd name="T10" fmla="*/ 173824 w 109"/>
                <a:gd name="T11" fmla="*/ 427709 h 194"/>
                <a:gd name="T12" fmla="*/ 209944 w 109"/>
                <a:gd name="T13" fmla="*/ 427709 h 194"/>
                <a:gd name="T14" fmla="*/ 230261 w 109"/>
                <a:gd name="T15" fmla="*/ 401425 h 194"/>
                <a:gd name="T16" fmla="*/ 230261 w 109"/>
                <a:gd name="T17" fmla="*/ 356026 h 194"/>
                <a:gd name="T18" fmla="*/ 246063 w 109"/>
                <a:gd name="T19" fmla="*/ 327352 h 194"/>
                <a:gd name="T20" fmla="*/ 169309 w 109"/>
                <a:gd name="T21" fmla="*/ 291511 h 194"/>
                <a:gd name="T22" fmla="*/ 69981 w 109"/>
                <a:gd name="T23" fmla="*/ 21505 h 194"/>
                <a:gd name="T24" fmla="*/ 51922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chemeClr val="bg1"/>
            </a:solidFill>
            <a:ln w="12700">
              <a:solidFill>
                <a:srgbClr val="000000"/>
              </a:solidFill>
              <a:round/>
              <a:headEnd/>
              <a:tailEnd/>
            </a:ln>
          </p:spPr>
          <p:txBody>
            <a:bodyPr/>
            <a:lstStyle/>
            <a:p>
              <a:endParaRPr lang="en-US"/>
            </a:p>
          </p:txBody>
        </p:sp>
        <p:sp>
          <p:nvSpPr>
            <p:cNvPr id="108" name="Freeform 54"/>
            <p:cNvSpPr>
              <a:spLocks/>
            </p:cNvSpPr>
            <p:nvPr/>
          </p:nvSpPr>
          <p:spPr bwMode="auto">
            <a:xfrm>
              <a:off x="4169607" y="1920934"/>
              <a:ext cx="53862" cy="48154"/>
            </a:xfrm>
            <a:custGeom>
              <a:avLst/>
              <a:gdLst>
                <a:gd name="T0" fmla="*/ 0 w 52"/>
                <a:gd name="T1" fmla="*/ 16281 h 43"/>
                <a:gd name="T2" fmla="*/ 50373 w 52"/>
                <a:gd name="T3" fmla="*/ 0 h 43"/>
                <a:gd name="T4" fmla="*/ 119063 w 52"/>
                <a:gd name="T5" fmla="*/ 51169 h 43"/>
                <a:gd name="T6" fmla="*/ 105325 w 52"/>
                <a:gd name="T7" fmla="*/ 65124 h 43"/>
                <a:gd name="T8" fmla="*/ 70980 w 52"/>
                <a:gd name="T9" fmla="*/ 65124 h 43"/>
                <a:gd name="T10" fmla="*/ 54952 w 52"/>
                <a:gd name="T11" fmla="*/ 100012 h 43"/>
                <a:gd name="T12" fmla="*/ 0 w 52"/>
                <a:gd name="T13" fmla="*/ 16281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bg1"/>
            </a:solidFill>
            <a:ln w="12700">
              <a:solidFill>
                <a:srgbClr val="000000"/>
              </a:solidFill>
              <a:round/>
              <a:headEnd/>
              <a:tailEnd/>
            </a:ln>
          </p:spPr>
          <p:txBody>
            <a:bodyPr/>
            <a:lstStyle/>
            <a:p>
              <a:endParaRPr lang="en-US"/>
            </a:p>
          </p:txBody>
        </p:sp>
        <p:sp>
          <p:nvSpPr>
            <p:cNvPr id="109" name="Freeform 55"/>
            <p:cNvSpPr>
              <a:spLocks/>
            </p:cNvSpPr>
            <p:nvPr/>
          </p:nvSpPr>
          <p:spPr bwMode="auto">
            <a:xfrm>
              <a:off x="4058293" y="2295466"/>
              <a:ext cx="28008" cy="55797"/>
            </a:xfrm>
            <a:custGeom>
              <a:avLst/>
              <a:gdLst>
                <a:gd name="T0" fmla="*/ 0 w 28"/>
                <a:gd name="T1" fmla="*/ 9657 h 48"/>
                <a:gd name="T2" fmla="*/ 61912 w 28"/>
                <a:gd name="T3" fmla="*/ 0 h 48"/>
                <a:gd name="T4" fmla="*/ 26534 w 28"/>
                <a:gd name="T5" fmla="*/ 115887 h 48"/>
                <a:gd name="T6" fmla="*/ 2211 w 28"/>
                <a:gd name="T7" fmla="*/ 113473 h 48"/>
                <a:gd name="T8" fmla="*/ 0 w 28"/>
                <a:gd name="T9" fmla="*/ 9657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4"/>
                  </a:moveTo>
                  <a:lnTo>
                    <a:pt x="28" y="0"/>
                  </a:lnTo>
                  <a:lnTo>
                    <a:pt x="12" y="48"/>
                  </a:lnTo>
                  <a:lnTo>
                    <a:pt x="1" y="47"/>
                  </a:lnTo>
                  <a:lnTo>
                    <a:pt x="0" y="4"/>
                  </a:lnTo>
                  <a:close/>
                </a:path>
              </a:pathLst>
            </a:custGeom>
            <a:solidFill>
              <a:schemeClr val="bg1"/>
            </a:solidFill>
            <a:ln w="1270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solidFill>
                  <a:schemeClr val="accent2">
                    <a:lumMod val="50000"/>
                  </a:schemeClr>
                </a:solidFill>
                <a:effectLst/>
                <a:latin typeface="+mn-lt"/>
                <a:cs typeface="Times New Roman" pitchFamily="18" charset="0"/>
              </a:rPr>
              <a:t>Definitions of Rural are Imprecise</a:t>
            </a:r>
            <a:endParaRPr lang="en-US" sz="3600" dirty="0">
              <a:solidFill>
                <a:schemeClr val="accent2">
                  <a:lumMod val="50000"/>
                </a:schemeClr>
              </a:solidFill>
              <a:effectLst/>
              <a:latin typeface="+mn-lt"/>
              <a:cs typeface="Times New Roman" pitchFamily="18" charset="0"/>
            </a:endParaRP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a:lnSpc>
                <a:spcPct val="110000"/>
              </a:lnSpc>
              <a:spcBef>
                <a:spcPts val="1200"/>
              </a:spcBef>
              <a:spcAft>
                <a:spcPts val="1200"/>
              </a:spcAft>
              <a:buFont typeface="Wingdings" pitchFamily="2" charset="2"/>
              <a:buChar char="§"/>
            </a:pPr>
            <a:r>
              <a:rPr lang="en-US" dirty="0" smtClean="0">
                <a:cs typeface="Times New Roman" pitchFamily="18" charset="0"/>
              </a:rPr>
              <a:t>OMB designations of Core Based Statistical Areas are based on urban centers and the commuting relationship with those centers</a:t>
            </a:r>
          </a:p>
          <a:p>
            <a:pPr>
              <a:lnSpc>
                <a:spcPct val="110000"/>
              </a:lnSpc>
              <a:spcBef>
                <a:spcPts val="1200"/>
              </a:spcBef>
              <a:spcAft>
                <a:spcPts val="1200"/>
              </a:spcAft>
              <a:buFont typeface="Wingdings" pitchFamily="2" charset="2"/>
              <a:buChar char="§"/>
            </a:pPr>
            <a:r>
              <a:rPr lang="en-US" dirty="0" smtClean="0">
                <a:cs typeface="Times New Roman" pitchFamily="18" charset="0"/>
              </a:rPr>
              <a:t>“Metropolitan” doesn’t equate with “urban,” and “nonmetropolitan doesn’t equate with “rural.”</a:t>
            </a:r>
          </a:p>
          <a:p>
            <a:pPr>
              <a:lnSpc>
                <a:spcPct val="110000"/>
              </a:lnSpc>
              <a:spcBef>
                <a:spcPts val="1200"/>
              </a:spcBef>
              <a:spcAft>
                <a:spcPts val="1200"/>
              </a:spcAft>
              <a:buFont typeface="Wingdings" pitchFamily="2" charset="2"/>
              <a:buChar char="§"/>
            </a:pPr>
            <a:r>
              <a:rPr lang="en-US" dirty="0" smtClean="0">
                <a:cs typeface="Times New Roman" pitchFamily="18" charset="0"/>
              </a:rPr>
              <a:t>Most “rural” people live in “metropolitan” counties – 51 percent.</a:t>
            </a:r>
          </a:p>
          <a:p>
            <a:pPr>
              <a:lnSpc>
                <a:spcPct val="110000"/>
              </a:lnSpc>
              <a:spcBef>
                <a:spcPts val="1200"/>
              </a:spcBef>
              <a:spcAft>
                <a:spcPts val="1200"/>
              </a:spcAft>
              <a:buFont typeface="Wingdings" pitchFamily="2" charset="2"/>
              <a:buChar char="§"/>
            </a:pPr>
            <a:r>
              <a:rPr lang="en-US" dirty="0" smtClean="0">
                <a:cs typeface="Times New Roman" pitchFamily="18" charset="0"/>
              </a:rPr>
              <a:t>However, the precise definition of rural and urban does not work well for policy targeting</a:t>
            </a:r>
          </a:p>
          <a:p>
            <a:pPr>
              <a:lnSpc>
                <a:spcPct val="110000"/>
              </a:lnSpc>
              <a:spcBef>
                <a:spcPts val="1200"/>
              </a:spcBef>
              <a:spcAft>
                <a:spcPts val="1200"/>
              </a:spcAft>
              <a:buFont typeface="Wingdings" pitchFamily="2" charset="2"/>
              <a:buChar char="§"/>
            </a:pPr>
            <a:r>
              <a:rPr lang="en-US" dirty="0" smtClean="0">
                <a:cs typeface="Times New Roman" pitchFamily="18" charset="0"/>
              </a:rPr>
              <a:t>Difficult to find a good middle ground that describes the continuum</a:t>
            </a:r>
            <a:endParaRPr lang="en-US" dirty="0">
              <a:cs typeface="Times New Roman" pitchFamily="18" charset="0"/>
            </a:endParaRPr>
          </a:p>
        </p:txBody>
      </p:sp>
      <p:pic>
        <p:nvPicPr>
          <p:cNvPr id="5" name="Picture 3" descr="C:\Documents and Settings\baloghn\Desktop\ruprilogo_final_nowords.eps"/>
          <p:cNvPicPr>
            <a:picLocks noChangeAspect="1" noChangeArrowheads="1"/>
          </p:cNvPicPr>
          <p:nvPr/>
        </p:nvPicPr>
        <p:blipFill>
          <a:blip r:embed="rId3" cstate="print"/>
          <a:srcRect/>
          <a:stretch>
            <a:fillRect/>
          </a:stretch>
        </p:blipFill>
        <p:spPr bwMode="auto">
          <a:xfrm>
            <a:off x="8001000" y="6378553"/>
            <a:ext cx="1143000" cy="4794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487362"/>
          </a:xfrm>
        </p:spPr>
        <p:txBody>
          <a:bodyPr>
            <a:noAutofit/>
          </a:bodyPr>
          <a:lstStyle/>
          <a:p>
            <a:r>
              <a:rPr lang="en-US" sz="2800" dirty="0" smtClean="0">
                <a:solidFill>
                  <a:schemeClr val="accent2">
                    <a:lumMod val="50000"/>
                  </a:schemeClr>
                </a:solidFill>
                <a:effectLst/>
                <a:latin typeface="Book Antiqua"/>
                <a:cs typeface="Book Antiqua"/>
              </a:rPr>
              <a:t>Metropolitan Areas are Both Urban and Rural</a:t>
            </a:r>
            <a:endParaRPr lang="en-US" sz="2800" dirty="0">
              <a:solidFill>
                <a:schemeClr val="accent2">
                  <a:lumMod val="50000"/>
                </a:schemeClr>
              </a:solidFill>
              <a:effectLst/>
              <a:latin typeface="Book Antiqua"/>
              <a:cs typeface="Book Antiqua"/>
            </a:endParaRPr>
          </a:p>
        </p:txBody>
      </p:sp>
      <p:pic>
        <p:nvPicPr>
          <p:cNvPr id="10" name="Content Placeholder 9" descr="new US map.jpg"/>
          <p:cNvPicPr>
            <a:picLocks noGrp="1" noChangeAspect="1"/>
          </p:cNvPicPr>
          <p:nvPr>
            <p:ph idx="1"/>
          </p:nvPr>
        </p:nvPicPr>
        <p:blipFill>
          <a:blip r:embed="rId3" cstate="print"/>
          <a:stretch>
            <a:fillRect/>
          </a:stretch>
        </p:blipFill>
        <p:spPr>
          <a:xfrm>
            <a:off x="304800" y="762000"/>
            <a:ext cx="7887337" cy="6096000"/>
          </a:xfrm>
        </p:spPr>
      </p:pic>
      <p:pic>
        <p:nvPicPr>
          <p:cNvPr id="11" name="Picture 10" descr="ruprilogo_final_nowords.jpg"/>
          <p:cNvPicPr>
            <a:picLocks noChangeAspect="1"/>
          </p:cNvPicPr>
          <p:nvPr/>
        </p:nvPicPr>
        <p:blipFill>
          <a:blip r:embed="rId4" cstate="print"/>
          <a:stretch>
            <a:fillRect/>
          </a:stretch>
        </p:blipFill>
        <p:spPr>
          <a:xfrm>
            <a:off x="7086600" y="5943600"/>
            <a:ext cx="1088886" cy="457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ECD_Whi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ECD_White_EN">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462</TotalTime>
  <Words>2438</Words>
  <Application>Microsoft Office PowerPoint</Application>
  <PresentationFormat>On-screen Show (4:3)</PresentationFormat>
  <Paragraphs>343</Paragraphs>
  <Slides>59</Slides>
  <Notes>41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Apex</vt:lpstr>
      <vt:lpstr>Re-Calibrating A “Place-Primacy” in Public Policy: Rural Communities, Rural Regions  and the Rural-Urban Continuum</vt:lpstr>
      <vt:lpstr>Today’s Considerations</vt:lpstr>
      <vt:lpstr>Slide 3</vt:lpstr>
      <vt:lpstr>Slide 4</vt:lpstr>
      <vt:lpstr>A Place-Based Policy Framework Focused Solely on Metropolitan Geography Masks Critical Realities: </vt:lpstr>
      <vt:lpstr>Nonmetropolitan America Includes Urban Centers </vt:lpstr>
      <vt:lpstr>Where are all the rural people?</vt:lpstr>
      <vt:lpstr>Definitions of Rural are Imprecise</vt:lpstr>
      <vt:lpstr>Metropolitan Areas are Both Urban and Rural</vt:lpstr>
      <vt:lpstr>Slide 10</vt:lpstr>
      <vt:lpstr>Slide 11</vt:lpstr>
      <vt:lpstr>Slide 12</vt:lpstr>
      <vt:lpstr>Slide 13</vt:lpstr>
      <vt:lpstr>Slide 14</vt:lpstr>
      <vt:lpstr>Slide 15</vt:lpstr>
      <vt:lpstr>Slide 16</vt:lpstr>
      <vt:lpstr>Slide 17</vt:lpstr>
      <vt:lpstr>What is Rural Policy for OECD?</vt:lpstr>
      <vt:lpstr>Rural policy evolves</vt:lpstr>
      <vt:lpstr>Analysis evolves</vt:lpstr>
      <vt:lpstr>The New Rural Paradigm (NRP)</vt:lpstr>
      <vt:lpstr>Acceptance of the NRP</vt:lpstr>
      <vt:lpstr>Convergence of rural issues</vt:lpstr>
      <vt:lpstr>Common strategies (1)</vt:lpstr>
      <vt:lpstr>Common strategies (2)</vt:lpstr>
      <vt:lpstr>Common policy threads (1)</vt:lpstr>
      <vt:lpstr>Common policy threads (2)</vt:lpstr>
      <vt:lpstr>Conclusions</vt:lpstr>
      <vt:lpstr>Specific EU Considerations</vt:lpstr>
      <vt:lpstr>Slide 30</vt:lpstr>
      <vt:lpstr>Policies and budgets  are ultimately about  visions and values.</vt:lpstr>
      <vt:lpstr>“The social and economic institutions of the open country are not keeping pace with the development of the nation as a whole . . . ”     - President Teddy Roosevelt’s       Country Life Commission</vt:lpstr>
      <vt:lpstr> “If you do the same things,      over      and       over,    you’ll probably get      the same outcomes!”</vt:lpstr>
      <vt:lpstr>Reframing the Question:</vt:lpstr>
      <vt:lpstr>The Critical Role of Intermediaries</vt:lpstr>
      <vt:lpstr>Three Critical Questions</vt:lpstr>
      <vt:lpstr>Five Critical Institutional Challenges</vt:lpstr>
      <vt:lpstr>Today, intermediaries are more critical than ever:</vt:lpstr>
      <vt:lpstr>Slide 39</vt:lpstr>
      <vt:lpstr>Slide 40</vt:lpstr>
      <vt:lpstr>Achieving this will Demand:</vt:lpstr>
      <vt:lpstr>Achieving this will Demand (cont.):</vt:lpstr>
      <vt:lpstr>Slide 43</vt:lpstr>
      <vt:lpstr>Slide 44</vt:lpstr>
      <vt:lpstr>Slide 45</vt:lpstr>
      <vt:lpstr>Slide 46</vt:lpstr>
      <vt:lpstr>Slide 47</vt:lpstr>
      <vt:lpstr>Dynamics That Will Impact All Rural Regions</vt:lpstr>
      <vt:lpstr>Slide 49</vt:lpstr>
      <vt:lpstr>Federal Policy Innovations That Can Truly Matter to Rural Areas</vt:lpstr>
      <vt:lpstr>Some “Must-Do’s,” If Rural Regions Are to Actually Shape Their Own Futures</vt:lpstr>
      <vt:lpstr>Things to Keep in Mind:</vt:lpstr>
      <vt:lpstr>Slide 53</vt:lpstr>
      <vt:lpstr>Slide 54</vt:lpstr>
      <vt:lpstr>The Framework for Regional Rural Innovation</vt:lpstr>
      <vt:lpstr>Slide 56</vt:lpstr>
      <vt:lpstr>Slide 57</vt:lpstr>
      <vt:lpstr>Slide 58</vt:lpstr>
      <vt:lpstr>Slide 59</vt:lpstr>
    </vt:vector>
  </TitlesOfParts>
  <Company>University of Missouri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metropolitan agenda excludes much of rural America</dc:title>
  <dc:creator>MillerKK</dc:creator>
  <cp:lastModifiedBy>Ag_Employee</cp:lastModifiedBy>
  <cp:revision>109</cp:revision>
  <cp:lastPrinted>2010-06-04T21:42:20Z</cp:lastPrinted>
  <dcterms:created xsi:type="dcterms:W3CDTF">2010-10-19T18:59:03Z</dcterms:created>
  <dcterms:modified xsi:type="dcterms:W3CDTF">2010-10-26T14:22:57Z</dcterms:modified>
</cp:coreProperties>
</file>