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3\USERS\USERS\OFCSEC\RMCGROUP\Telehealth%20Consortium\Telehealth_Roundtable_2010\Main%20Presentation\New_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3\USERS\USERS\OFCSEC\RMCGROUP\Telehealth%20Consortium\Telehealth_Roundtable_2010\Main%20Presentation\New_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3\USERS\USERS\OFCSEC\RMCGROUP\Telehealth%20Consortium\Telehealth_Roundtable_2010\Main%20Presentation\New_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1"/>
          <c:order val="1"/>
          <c:dLbls>
            <c:dLbl>
              <c:idx val="5"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Radiology
6%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Sheet1!$A$6:$A$16</c:f>
              <c:strCache>
                <c:ptCount val="11"/>
                <c:pt idx="0">
                  <c:v>Dermatology</c:v>
                </c:pt>
                <c:pt idx="1">
                  <c:v>General Medicine</c:v>
                </c:pt>
                <c:pt idx="2">
                  <c:v>Pediatrics</c:v>
                </c:pt>
                <c:pt idx="3">
                  <c:v>Chronic Disease Management</c:v>
                </c:pt>
                <c:pt idx="4">
                  <c:v>OB/GYN</c:v>
                </c:pt>
                <c:pt idx="5">
                  <c:v>Radiology</c:v>
                </c:pt>
                <c:pt idx="6">
                  <c:v>Emergency Services</c:v>
                </c:pt>
                <c:pt idx="7">
                  <c:v>Cardiology</c:v>
                </c:pt>
                <c:pt idx="8">
                  <c:v>Neurology</c:v>
                </c:pt>
                <c:pt idx="9">
                  <c:v>Mental Health</c:v>
                </c:pt>
                <c:pt idx="10">
                  <c:v>Other </c:v>
                </c:pt>
              </c:strCache>
            </c:strRef>
          </c:cat>
          <c:val>
            <c:numRef>
              <c:f>Sheet1!$C$6:$C$16</c:f>
              <c:numCache>
                <c:formatCode>0%</c:formatCode>
                <c:ptCount val="11"/>
                <c:pt idx="0">
                  <c:v>3.0303030303030321E-2</c:v>
                </c:pt>
                <c:pt idx="1">
                  <c:v>3.0303030303030321E-2</c:v>
                </c:pt>
                <c:pt idx="2">
                  <c:v>3.0303030303030321E-2</c:v>
                </c:pt>
                <c:pt idx="3">
                  <c:v>6.0606060606060642E-2</c:v>
                </c:pt>
                <c:pt idx="4">
                  <c:v>6.0606060606060642E-2</c:v>
                </c:pt>
                <c:pt idx="5">
                  <c:v>6.0606060606060642E-2</c:v>
                </c:pt>
                <c:pt idx="6">
                  <c:v>9.0909090909091037E-2</c:v>
                </c:pt>
                <c:pt idx="7">
                  <c:v>0.12121212121212127</c:v>
                </c:pt>
                <c:pt idx="8">
                  <c:v>0.12121212121212127</c:v>
                </c:pt>
                <c:pt idx="9">
                  <c:v>0.18181818181818199</c:v>
                </c:pt>
                <c:pt idx="10">
                  <c:v>0.21212121212121221</c:v>
                </c:pt>
              </c:numCache>
            </c:numRef>
          </c:val>
        </c:ser>
        <c:ser>
          <c:idx val="0"/>
          <c:order val="0"/>
          <c:cat>
            <c:strRef>
              <c:f>Sheet1!$A$6:$A$16</c:f>
              <c:strCache>
                <c:ptCount val="11"/>
                <c:pt idx="0">
                  <c:v>Dermatology</c:v>
                </c:pt>
                <c:pt idx="1">
                  <c:v>General Medicine</c:v>
                </c:pt>
                <c:pt idx="2">
                  <c:v>Pediatrics</c:v>
                </c:pt>
                <c:pt idx="3">
                  <c:v>Chronic Disease Management</c:v>
                </c:pt>
                <c:pt idx="4">
                  <c:v>OB/GYN</c:v>
                </c:pt>
                <c:pt idx="5">
                  <c:v>Radiology</c:v>
                </c:pt>
                <c:pt idx="6">
                  <c:v>Emergency Services</c:v>
                </c:pt>
                <c:pt idx="7">
                  <c:v>Cardiology</c:v>
                </c:pt>
                <c:pt idx="8">
                  <c:v>Neurology</c:v>
                </c:pt>
                <c:pt idx="9">
                  <c:v>Mental Health</c:v>
                </c:pt>
                <c:pt idx="10">
                  <c:v>Other </c:v>
                </c:pt>
              </c:strCache>
            </c:strRef>
          </c:cat>
          <c:val>
            <c:numRef>
              <c:f>Sheet1!$B$6:$B$16</c:f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plotArea>
      <c:layout/>
      <c:pieChart>
        <c:varyColors val="1"/>
        <c:ser>
          <c:idx val="1"/>
          <c:order val="1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Sheet2!$A$3:$A$7</c:f>
              <c:strCache>
                <c:ptCount val="5"/>
                <c:pt idx="0">
                  <c:v>Monitoring</c:v>
                </c:pt>
                <c:pt idx="1">
                  <c:v>Other </c:v>
                </c:pt>
                <c:pt idx="2">
                  <c:v>Imaging</c:v>
                </c:pt>
                <c:pt idx="3">
                  <c:v>Diagnostic</c:v>
                </c:pt>
                <c:pt idx="4">
                  <c:v>Patient Management</c:v>
                </c:pt>
              </c:strCache>
            </c:strRef>
          </c:cat>
          <c:val>
            <c:numRef>
              <c:f>Sheet2!$C$3:$C$7</c:f>
              <c:numCache>
                <c:formatCode>0%</c:formatCode>
                <c:ptCount val="5"/>
                <c:pt idx="0">
                  <c:v>8.5714285714285715E-2</c:v>
                </c:pt>
                <c:pt idx="1">
                  <c:v>0.11428571428571434</c:v>
                </c:pt>
                <c:pt idx="2">
                  <c:v>0.17142857142857137</c:v>
                </c:pt>
                <c:pt idx="3">
                  <c:v>0.25714285714285734</c:v>
                </c:pt>
                <c:pt idx="4">
                  <c:v>0.37142857142857177</c:v>
                </c:pt>
              </c:numCache>
            </c:numRef>
          </c:val>
        </c:ser>
        <c:ser>
          <c:idx val="0"/>
          <c:order val="0"/>
          <c:cat>
            <c:strRef>
              <c:f>Sheet2!$A$3:$A$7</c:f>
              <c:strCache>
                <c:ptCount val="5"/>
                <c:pt idx="0">
                  <c:v>Monitoring</c:v>
                </c:pt>
                <c:pt idx="1">
                  <c:v>Other </c:v>
                </c:pt>
                <c:pt idx="2">
                  <c:v>Imaging</c:v>
                </c:pt>
                <c:pt idx="3">
                  <c:v>Diagnostic</c:v>
                </c:pt>
                <c:pt idx="4">
                  <c:v>Patient Management</c:v>
                </c:pt>
              </c:strCache>
            </c:strRef>
          </c:cat>
          <c:val>
            <c:numRef>
              <c:f>Sheet2!$B$3:$B$7</c:f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plotArea>
      <c:layout>
        <c:manualLayout>
          <c:layoutTarget val="inner"/>
          <c:xMode val="edge"/>
          <c:yMode val="edge"/>
          <c:x val="6.3537057867766533E-2"/>
          <c:y val="1.6134687800143308E-2"/>
          <c:w val="0.91900262467191596"/>
          <c:h val="0.87718459032917462"/>
        </c:manualLayout>
      </c:layout>
      <c:barChart>
        <c:barDir val="col"/>
        <c:grouping val="clustered"/>
        <c:ser>
          <c:idx val="0"/>
          <c:order val="0"/>
          <c:cat>
            <c:strRef>
              <c:f>Sheet3!$A$4:$A$9</c:f>
              <c:strCache>
                <c:ptCount val="6"/>
                <c:pt idx="0">
                  <c:v>Increase Revenue</c:v>
                </c:pt>
                <c:pt idx="1">
                  <c:v>Other </c:v>
                </c:pt>
                <c:pt idx="2">
                  <c:v>Enhanced Provider Satisfaction</c:v>
                </c:pt>
                <c:pt idx="3">
                  <c:v>Enhanced Patient Satisfaction</c:v>
                </c:pt>
                <c:pt idx="4">
                  <c:v>Increased Access to Clinical Care</c:v>
                </c:pt>
                <c:pt idx="5">
                  <c:v>Improvement in Quality of Care</c:v>
                </c:pt>
              </c:strCache>
            </c:strRef>
          </c:cat>
          <c:val>
            <c:numRef>
              <c:f>Sheet3!$B$4:$B$9</c:f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Sheet3!$A$4:$A$9</c:f>
              <c:strCache>
                <c:ptCount val="6"/>
                <c:pt idx="0">
                  <c:v>Increase Revenue</c:v>
                </c:pt>
                <c:pt idx="1">
                  <c:v>Other </c:v>
                </c:pt>
                <c:pt idx="2">
                  <c:v>Enhanced Provider Satisfaction</c:v>
                </c:pt>
                <c:pt idx="3">
                  <c:v>Enhanced Patient Satisfaction</c:v>
                </c:pt>
                <c:pt idx="4">
                  <c:v>Increased Access to Clinical Care</c:v>
                </c:pt>
                <c:pt idx="5">
                  <c:v>Improvement in Quality of Care</c:v>
                </c:pt>
              </c:strCache>
            </c:strRef>
          </c:cat>
          <c:val>
            <c:numRef>
              <c:f>Sheet3!$C$4:$C$9</c:f>
              <c:numCache>
                <c:formatCode>0%</c:formatCode>
                <c:ptCount val="6"/>
                <c:pt idx="0">
                  <c:v>7.1428571428571425E-2</c:v>
                </c:pt>
                <c:pt idx="1">
                  <c:v>0.11904761904761908</c:v>
                </c:pt>
                <c:pt idx="2">
                  <c:v>0.16666666666666666</c:v>
                </c:pt>
                <c:pt idx="3">
                  <c:v>0.19047619047619063</c:v>
                </c:pt>
                <c:pt idx="4">
                  <c:v>0.21428571428571427</c:v>
                </c:pt>
                <c:pt idx="5">
                  <c:v>0.23809523809523825</c:v>
                </c:pt>
              </c:numCache>
            </c:numRef>
          </c:val>
        </c:ser>
        <c:axId val="135748992"/>
        <c:axId val="135754880"/>
      </c:barChart>
      <c:catAx>
        <c:axId val="13574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5754880"/>
        <c:crosses val="autoZero"/>
        <c:auto val="1"/>
        <c:lblAlgn val="ctr"/>
        <c:lblOffset val="100"/>
      </c:catAx>
      <c:valAx>
        <c:axId val="135754880"/>
        <c:scaling>
          <c:orientation val="minMax"/>
        </c:scaling>
        <c:axPos val="l"/>
        <c:majorGridlines/>
        <c:numFmt formatCode="0%" sourceLinked="1"/>
        <c:tickLblPos val="nextTo"/>
        <c:crossAx val="135748992"/>
        <c:crosses val="autoZero"/>
        <c:crossBetween val="between"/>
      </c:valAx>
      <c:spPr>
        <a:noFill/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B39E6E6-BF25-4A4C-91BF-6008C8110F1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9CA232-08FE-4F22-8F1B-C38D7977C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7ABDD32-A2C8-4F26-8379-64C0F43B38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CBAD9-F7E4-471C-996A-9A800C08D105}" type="slidenum">
              <a:rPr lang="en-US"/>
              <a:pPr/>
              <a:t>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Human Services and Resources Administration definitions of telehealth and telemedicine.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F90D2-3529-427B-A06F-08FCAD6D9DAA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chart told us what you are using telemedicine technology to do.  Mental health applications had the greatest number of responses which may relate to a greater ability to be paid for services performed over the internet.  Cardiology and neurology followed.  ICU was the lowest response but I suspect that may be misleading as this is a growing area and I know, for example, that Christiana Care in Delaware is partnering with some of our hospitals on Tele-ICU. (Atlantic General in Berlin and Calvert Memorial in Prince Frederick, for example and, I believe, Union Hospital just went on line with the program.)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DD32-A2C8-4F26-8379-64C0F43B38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4690A-BF24-4574-BD2A-C9E53FE04D02}" type="slidenum">
              <a:rPr lang="en-US"/>
              <a:pPr/>
              <a:t>21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Respondents were asked to cite stories showings the impact of telehealth – Results:</a:t>
            </a:r>
          </a:p>
          <a:p>
            <a:r>
              <a:rPr lang="en-US"/>
              <a:t>Quality of care</a:t>
            </a:r>
          </a:p>
          <a:p>
            <a:r>
              <a:rPr lang="en-US"/>
              <a:t>Travel of sick patients reduced – 6 hours per day in the cited case.</a:t>
            </a:r>
          </a:p>
          <a:p>
            <a:r>
              <a:rPr lang="en-US"/>
              <a:t>Specialist available now where none was previously.</a:t>
            </a:r>
          </a:p>
          <a:p>
            <a:r>
              <a:rPr lang="en-US"/>
              <a:t>Psychological evaluation time reduced from 6 weeks to 2 weeks.</a:t>
            </a:r>
          </a:p>
          <a:p>
            <a:r>
              <a:rPr lang="en-US"/>
              <a:t>Less emergency visits of prison inmates and non-emergency nature patients.</a:t>
            </a:r>
          </a:p>
          <a:p>
            <a:r>
              <a:rPr lang="en-US"/>
              <a:t>Allowing children less absence from school.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“Other” includes access to specialist provider care; project is pending, new</a:t>
            </a:r>
            <a:r>
              <a:rPr lang="en-US" baseline="0" dirty="0" smtClean="0"/>
              <a:t> and </a:t>
            </a:r>
            <a:r>
              <a:rPr lang="en-US" dirty="0" smtClean="0"/>
              <a:t>too early </a:t>
            </a:r>
            <a:r>
              <a:rPr lang="en-US" smtClean="0"/>
              <a:t>to tell.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DD32-A2C8-4F26-8379-64C0F43B38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FE33C-F88B-42C5-AAD0-C17F4A11F227}" type="slidenum">
              <a:rPr lang="en-US"/>
              <a:pPr/>
              <a:t>24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BAEA4-5288-4B2A-84F0-F8D34D7D74FF}" type="slidenum">
              <a:rPr lang="en-US"/>
              <a:pPr/>
              <a:t>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Telemedicine is a subset of telehealth.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BB9D6-9AA5-43E0-8B7C-E68AE7A450CF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response to the Number one strategy2008 – Senate Bill 459 created the Task Force to Review Physician Shortages in Rural Areas.</a:t>
            </a:r>
          </a:p>
          <a:p>
            <a:r>
              <a:rPr lang="en-US"/>
              <a:t>2009, Senate Bill 627 created a Loan Assistance Re-Payment and Practice Assistance for Physicians.</a:t>
            </a:r>
          </a:p>
          <a:p>
            <a:r>
              <a:rPr lang="en-US"/>
              <a:t>2010 during the last legislative session, House Bill 319 reducing some of the barriers that allow Nurse Practioners to provide care without a collaboration physician.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BA533-B66F-4BAE-BDA9-EBB276D05264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Rural Maryland Council’s Health Care Working Committee and Telehealth Subcommittee recommendation for this study led to the Upper Shore Regional Council receiving a MAERDAF Grant to conduct the study.</a:t>
            </a:r>
          </a:p>
          <a:p>
            <a:endParaRPr lang="en-US"/>
          </a:p>
          <a:p>
            <a:r>
              <a:rPr lang="en-US"/>
              <a:t>We believed that other states may be ahead of us in introducing telehealth and that we may be behind other states in obtaining federal funds for telehealth and telemedicine.</a:t>
            </a:r>
          </a:p>
          <a:p>
            <a:endParaRPr lang="en-US"/>
          </a:p>
          <a:p>
            <a:r>
              <a:rPr lang="en-US"/>
              <a:t>There have been no grants for Maryland from the Office of Advancement of Telehealth within the Department of Health and Human Services.</a:t>
            </a:r>
          </a:p>
          <a:p>
            <a:r>
              <a:rPr lang="en-US"/>
              <a:t>USDA’s Rural Development Distance Learning and Telemedicine last grant to Maryland was in 2003 to Sheppard Pratt.</a:t>
            </a:r>
          </a:p>
          <a:p>
            <a:r>
              <a:rPr lang="en-US"/>
              <a:t>The FCC’s Rural Healthcare Pilot Program awarded 69 grants in 42 states with none in Maryland.</a:t>
            </a:r>
          </a:p>
          <a:p>
            <a:endParaRPr lang="en-US"/>
          </a:p>
          <a:p>
            <a:r>
              <a:rPr lang="en-US"/>
              <a:t>We have received a copy of relatively minor Broadband grants and still waiting to hear about the State’s major broadband proposal from the NTIA.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6C20B-32F1-4294-BEB8-8A8914117FF1}" type="slidenum">
              <a:rPr lang="en-US"/>
              <a:pPr/>
              <a:t>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hope to bring those providing service and those receiving services together to:</a:t>
            </a:r>
          </a:p>
          <a:p>
            <a:pPr lvl="1">
              <a:buFontTx/>
              <a:buChar char="•"/>
            </a:pPr>
            <a:r>
              <a:rPr lang="en-US"/>
              <a:t>	better coordinate efforts,</a:t>
            </a:r>
          </a:p>
          <a:p>
            <a:pPr lvl="1">
              <a:buFontTx/>
              <a:buChar char="•"/>
            </a:pPr>
            <a:r>
              <a:rPr lang="en-US"/>
              <a:t>Provide a foundation for compatible infrastructure,</a:t>
            </a:r>
          </a:p>
          <a:p>
            <a:pPr lvl="1">
              <a:buFontTx/>
              <a:buChar char="•"/>
            </a:pPr>
            <a:r>
              <a:rPr lang="en-US"/>
              <a:t>Address key issues,</a:t>
            </a:r>
          </a:p>
          <a:p>
            <a:pPr lvl="1">
              <a:buFontTx/>
              <a:buChar char="•"/>
            </a:pPr>
            <a:r>
              <a:rPr lang="en-US"/>
              <a:t>Reduce future potential redundancy,</a:t>
            </a:r>
          </a:p>
          <a:p>
            <a:pPr lvl="1">
              <a:buFontTx/>
              <a:buChar char="•"/>
            </a:pPr>
            <a:r>
              <a:rPr lang="en-US"/>
              <a:t>Encourage future increased funding to support and expand services.</a:t>
            </a:r>
          </a:p>
          <a:p>
            <a:pPr lvl="1"/>
            <a:r>
              <a:rPr lang="en-US"/>
              <a:t>Note – we’re not looking at Electronic records.  Maryland has a Health Information Technology State Plan to build a statewide Health Information Exchange. We’re more concerned with applying technology for delivering health information and providing medical services. </a:t>
            </a:r>
          </a:p>
          <a:p>
            <a:pPr lvl="1">
              <a:buFontTx/>
              <a:buChar char="•"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261B4-1DB4-4F52-9785-C42EFD31B0AF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24 of our targets responded.</a:t>
            </a:r>
          </a:p>
          <a:p>
            <a:r>
              <a:rPr lang="en-US"/>
              <a:t>15 completed the survey.</a:t>
            </a:r>
          </a:p>
          <a:p>
            <a:r>
              <a:rPr lang="en-US"/>
              <a:t>14 stated they had no telemedicine projects.</a:t>
            </a:r>
          </a:p>
          <a:p>
            <a:r>
              <a:rPr lang="en-US"/>
              <a:t>Over 100 did not respond.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5C2BB-6843-4EE0-8F90-231EFB758341}" type="slidenum">
              <a:rPr lang="en-US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Despite the low numbers, we were pleased with the quality of the responses and the particular organizations who participated.</a:t>
            </a:r>
          </a:p>
          <a:p>
            <a:endParaRPr lang="en-US"/>
          </a:p>
          <a:p>
            <a:r>
              <a:rPr lang="en-US"/>
              <a:t>Survey continues and can be accessed at the Rural Maryland Council website.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C17BD-9C8A-4235-8E30-1B44ADD0EB9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Otolaryngology is head and neck.  (ear, nose and throat)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09BA6-979D-4A8D-A7F8-2831AD6D3E9B}" type="slidenum">
              <a:rPr lang="en-US"/>
              <a:pPr/>
              <a:t>14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remote-presence robot to reduce the time patients must wait for</a:t>
            </a:r>
            <a:br>
              <a:rPr lang="en-US"/>
            </a:br>
            <a:r>
              <a:rPr lang="en-US"/>
              <a:t>consultations by clinical specialists.  Using laptop computers that</a:t>
            </a:r>
            <a:br>
              <a:rPr lang="en-US"/>
            </a:br>
            <a:r>
              <a:rPr lang="en-US"/>
              <a:t>control a robot in the ED, on-call specialists can respond to requests</a:t>
            </a:r>
            <a:br>
              <a:rPr lang="en-US"/>
            </a:br>
            <a:r>
              <a:rPr lang="en-US"/>
              <a:t>for assistance immediately from wherever they may be (another location</a:t>
            </a:r>
            <a:br>
              <a:rPr lang="en-US"/>
            </a:br>
            <a:r>
              <a:rPr lang="en-US"/>
              <a:t>in the hospital, across the city, or elsewhere).  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3C35E-9E9E-4CBA-8BEA-6D45890A3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8774-4A27-4421-9467-DAA276C00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A643-3B90-4D99-8809-DA41008B6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872071-434D-4FE9-BA58-3AE43E2CE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D337B3-790E-4BBB-A2ED-E82C55664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EE4F11-E0F2-4D68-9DC2-17781F5A0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8109CA-C152-4D75-ABE0-7AAD989A8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2C0B22-2108-42AF-B75B-53ABEA497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C19E59-277E-4D82-8993-9BF10CF4A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2A-81D3-4F38-8C8B-46033ECA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E52-953E-47A7-91CF-836299CC7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D2A9-2160-4257-9453-B3B05CDCF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43B4-D950-4E5E-86F2-0EE402D21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F71B-38E8-47BE-A8BB-23D75CE53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AE51CF-CF48-4889-AFB9-D99F261F9B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D639E-18D3-4AF6-ACA0-1D625F02C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C7F959-40D6-4533-A89A-F1B3D78C59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hopkinsmedicine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mm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0" y="2408872"/>
            <a:ext cx="17526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7696200" cy="1752600"/>
          </a:xfrm>
        </p:spPr>
        <p:txBody>
          <a:bodyPr/>
          <a:lstStyle/>
          <a:p>
            <a:r>
              <a:rPr lang="en-US" sz="2400" dirty="0"/>
              <a:t>Rural Maryland Council</a:t>
            </a:r>
          </a:p>
          <a:p>
            <a:r>
              <a:rPr lang="en-US" sz="2400" dirty="0"/>
              <a:t>Maryland Rural Health Association</a:t>
            </a:r>
          </a:p>
          <a:p>
            <a:r>
              <a:rPr lang="en-US" sz="2400" dirty="0"/>
              <a:t>Upper Shore Regional Council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/>
          <a:lstStyle/>
          <a:p>
            <a:r>
              <a:rPr lang="en-US" dirty="0"/>
              <a:t>Maryland </a:t>
            </a:r>
            <a:r>
              <a:rPr lang="en-US" dirty="0" err="1"/>
              <a:t>Telehealth</a:t>
            </a:r>
            <a:r>
              <a:rPr lang="en-US" dirty="0"/>
              <a:t> and Telemedicine (THTM) Survey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364" y="2440622"/>
            <a:ext cx="207207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714" y="2408872"/>
            <a:ext cx="32600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Upper Shore Regional Council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485072"/>
            <a:ext cx="1371600" cy="127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Sheppard Pratt Health Systems</a:t>
            </a:r>
          </a:p>
          <a:p>
            <a:pPr lvl="1"/>
            <a:r>
              <a:rPr lang="en-US"/>
              <a:t>Providing health diagnostic services and medication management to lower shore county partners.</a:t>
            </a:r>
          </a:p>
          <a:p>
            <a:pPr lvl="1"/>
            <a:r>
              <a:rPr lang="en-US"/>
              <a:t>Funding originally through HRSA and USDA</a:t>
            </a:r>
          </a:p>
          <a:p>
            <a:pPr lvl="2"/>
            <a:r>
              <a:rPr lang="en-US"/>
              <a:t>Now locally funded.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17413" name="Picture 5" descr="sp_index_hdr_l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953000"/>
            <a:ext cx="5915025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University of Maryland School of Medicine.</a:t>
            </a:r>
          </a:p>
          <a:p>
            <a:pPr lvl="1">
              <a:buFontTx/>
              <a:buNone/>
            </a:pPr>
            <a:r>
              <a:rPr lang="en-US" sz="2400"/>
              <a:t>MAPSS Perinatal Telemedicine Project</a:t>
            </a:r>
          </a:p>
          <a:p>
            <a:pPr lvl="1"/>
            <a:r>
              <a:rPr lang="en-US" sz="2400"/>
              <a:t>Partners: Union Hospital, St. Mary’s Hospital</a:t>
            </a:r>
          </a:p>
          <a:p>
            <a:r>
              <a:rPr lang="en-US" sz="2800"/>
              <a:t>Provides patient management in OB/GYN and perinatal genetic counseling through interactive video.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18439" name="Picture 7" descr="Davidge Hall 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63" y="4038600"/>
            <a:ext cx="246538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Johns Hopkins Medicine</a:t>
            </a:r>
          </a:p>
          <a:p>
            <a:pPr lvl="1"/>
            <a:r>
              <a:rPr lang="en-US"/>
              <a:t>Remote Access in Otolaryngology</a:t>
            </a:r>
          </a:p>
          <a:p>
            <a:pPr lvl="1"/>
            <a:r>
              <a:rPr lang="en-US"/>
              <a:t>Imaging, patient management, and diagnostic services via desktop software and robotics.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19462" name="Picture 6" descr="Portrait of The Johns Hopkins 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7267575" cy="1390650"/>
          </a:xfrm>
          <a:prstGeom prst="rect">
            <a:avLst/>
          </a:prstGeom>
          <a:noFill/>
        </p:spPr>
      </p:pic>
      <p:pic>
        <p:nvPicPr>
          <p:cNvPr id="19461" name="Picture 5" descr="Johns Hopkins Medicine">
            <a:hlinkClick r:id="rId4" tooltip="Johns Hopkins Medicin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3514725" cy="86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Maryland Telepsychiatry Network Program</a:t>
            </a:r>
          </a:p>
          <a:p>
            <a:pPr lvl="1"/>
            <a:r>
              <a:rPr lang="en-US"/>
              <a:t>Mid Shore Mental Health Systems &amp; others</a:t>
            </a:r>
          </a:p>
          <a:p>
            <a:pPr lvl="1"/>
            <a:endParaRPr lang="en-US"/>
          </a:p>
          <a:p>
            <a:pPr lvl="1"/>
            <a:r>
              <a:rPr lang="en-US"/>
              <a:t>Provides mental health diagnostic and patient management through interactive video.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graphicFrame>
        <p:nvGraphicFramePr>
          <p:cNvPr id="21528" name="Group 24"/>
          <p:cNvGraphicFramePr>
            <a:graphicFrameLocks noGrp="1"/>
          </p:cNvGraphicFramePr>
          <p:nvPr/>
        </p:nvGraphicFramePr>
        <p:xfrm>
          <a:off x="4572000" y="4343400"/>
          <a:ext cx="4191000" cy="3124200"/>
        </p:xfrm>
        <a:graphic>
          <a:graphicData uri="http://schemas.openxmlformats.org/drawingml/2006/table">
            <a:tbl>
              <a:tblPr/>
              <a:tblGrid>
                <a:gridCol w="1905000"/>
                <a:gridCol w="2286000"/>
              </a:tblGrid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6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63F"/>
                          </a:solidFill>
                          <a:effectLst/>
                          <a:latin typeface="Garamond" pitchFamily="18" charset="0"/>
                        </a:rPr>
                        <a:t>Mid-Shore Mental Health Systems, Inc.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Excellence in Public Mental Health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9" name="Picture 5" descr="msmhs_hero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648200"/>
            <a:ext cx="117633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800" dirty="0"/>
              <a:t>Verizon Emergency Department Robot Project (Verizon Foundation)</a:t>
            </a:r>
          </a:p>
          <a:p>
            <a:pPr lvl="1"/>
            <a:r>
              <a:rPr lang="en-US" sz="2400" dirty="0"/>
              <a:t>Johns Hopkins Medicine Center for Innovation in Quality Patient care.</a:t>
            </a:r>
          </a:p>
          <a:p>
            <a:pPr lvl="2"/>
            <a:r>
              <a:rPr lang="en-US" sz="2000" dirty="0"/>
              <a:t>Neurology and linguistic translation via interactive video and robotics.</a:t>
            </a:r>
          </a:p>
        </p:txBody>
      </p:sp>
      <p:pic>
        <p:nvPicPr>
          <p:cNvPr id="22533" name="Picture 5" descr="Johns Hopkins Medicine">
            <a:hlinkClick r:id="rId3" tooltip="Johns Hopkins Medicin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05400"/>
            <a:ext cx="252412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3840163"/>
          </a:xfrm>
        </p:spPr>
        <p:txBody>
          <a:bodyPr/>
          <a:lstStyle/>
          <a:p>
            <a:r>
              <a:rPr lang="en-US" dirty="0"/>
              <a:t>Maryland </a:t>
            </a:r>
            <a:r>
              <a:rPr lang="en-US" dirty="0" err="1"/>
              <a:t>eCare</a:t>
            </a:r>
            <a:endParaRPr lang="en-US" dirty="0"/>
          </a:p>
          <a:p>
            <a:pPr lvl="1"/>
            <a:r>
              <a:rPr lang="en-US" dirty="0"/>
              <a:t>Christiana Hospital, Union Hospital, Atlantic General, Calvert Memorial, </a:t>
            </a:r>
            <a:r>
              <a:rPr lang="en-US" dirty="0" err="1"/>
              <a:t>Civista</a:t>
            </a:r>
            <a:r>
              <a:rPr lang="en-US" dirty="0"/>
              <a:t> Medical Center, St. Mary's Hospital, Peninsula Regional Medical Center, Washington County Health System.</a:t>
            </a:r>
          </a:p>
          <a:p>
            <a:pPr lvl="1"/>
            <a:r>
              <a:rPr lang="en-US" dirty="0"/>
              <a:t>Provides clinical critical care patient management and monitoring for Intensive Care Unit patients.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u="sng" dirty="0"/>
              <a:t>Major TH/TM Projects Identified</a:t>
            </a:r>
          </a:p>
        </p:txBody>
      </p:sp>
      <p:pic>
        <p:nvPicPr>
          <p:cNvPr id="25608" name="Picture 8" descr="minieCar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724400"/>
            <a:ext cx="1924050" cy="174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Pediatric Diagnostic Telemedicine Project</a:t>
            </a:r>
          </a:p>
          <a:p>
            <a:pPr lvl="1"/>
            <a:r>
              <a:rPr lang="en-US"/>
              <a:t>St. Mary’s Hospital; Children’s National Medical Center</a:t>
            </a:r>
          </a:p>
          <a:p>
            <a:pPr lvl="1"/>
            <a:r>
              <a:rPr lang="en-US"/>
              <a:t>Pediatric cardiology and neurology services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26629" name="Picture 5" descr="St. Mary's Hospital - Leonardtown, 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57600"/>
            <a:ext cx="200025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068763"/>
          </a:xfrm>
        </p:spPr>
        <p:txBody>
          <a:bodyPr/>
          <a:lstStyle/>
          <a:p>
            <a:r>
              <a:rPr lang="en-US" dirty="0"/>
              <a:t>Maryland </a:t>
            </a:r>
            <a:r>
              <a:rPr lang="en-US" dirty="0" err="1"/>
              <a:t>Telehome</a:t>
            </a:r>
            <a:r>
              <a:rPr lang="en-US" dirty="0"/>
              <a:t> Care Network</a:t>
            </a:r>
          </a:p>
          <a:p>
            <a:pPr lvl="1"/>
            <a:r>
              <a:rPr lang="en-US" dirty="0"/>
              <a:t>University of Maryland Medical System (UMMS</a:t>
            </a:r>
            <a:r>
              <a:rPr lang="en-US" dirty="0" smtClean="0"/>
              <a:t>); </a:t>
            </a:r>
          </a:p>
          <a:p>
            <a:pPr lvl="1"/>
            <a:r>
              <a:rPr lang="en-US" dirty="0" smtClean="0"/>
              <a:t>Partners: Garrett County Health Department; Chesapeake-Potomac Home Health Agency; Eastern Shore AHEC;  &amp; Western MD AHEC.</a:t>
            </a:r>
            <a:endParaRPr lang="en-US" dirty="0"/>
          </a:p>
          <a:p>
            <a:pPr lvl="1"/>
            <a:r>
              <a:rPr lang="en-US" dirty="0"/>
              <a:t>Chronic disease management through handheld wireless monitoring devices and interactive video in the homes of patients.</a:t>
            </a:r>
          </a:p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27654" name="Picture 6" descr="UMMS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682032"/>
            <a:ext cx="3733800" cy="80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Telehome for Community Dwelling African Americans.</a:t>
            </a:r>
          </a:p>
          <a:p>
            <a:pPr lvl="1"/>
            <a:r>
              <a:rPr lang="en-US"/>
              <a:t>Johns Hopkins School of Nursing</a:t>
            </a:r>
          </a:p>
          <a:p>
            <a:pPr lvl="2"/>
            <a:r>
              <a:rPr lang="en-US"/>
              <a:t>Cardiology and chronic disease management using Intel Health Guide Telemonitoring and telehomecare device.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28677" name="Picture 5" descr="Johns Hopkins University School of Nur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029200"/>
            <a:ext cx="5753100" cy="676275"/>
          </a:xfrm>
          <a:prstGeom prst="rect">
            <a:avLst/>
          </a:prstGeom>
          <a:noFill/>
        </p:spPr>
      </p:pic>
      <p:pic>
        <p:nvPicPr>
          <p:cNvPr id="28679" name="Picture 7" descr="abbottin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Distribution of </a:t>
            </a:r>
            <a:r>
              <a:rPr lang="en-US" sz="3200" dirty="0" smtClean="0"/>
              <a:t>Surveyed TH/TM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Clinical Services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5240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5943600" cy="4343400"/>
          </a:xfrm>
        </p:spPr>
        <p:txBody>
          <a:bodyPr/>
          <a:lstStyle/>
          <a:p>
            <a:r>
              <a:rPr lang="en-US" dirty="0" err="1"/>
              <a:t>Telehealth</a:t>
            </a:r>
            <a:r>
              <a:rPr lang="en-US" dirty="0"/>
              <a:t>:  the use of electronic information and telecommunications technologies to support long-distance clinical health care, patient and professional health-related education, public health and health administration.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324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</a:t>
            </a:r>
            <a:r>
              <a:rPr lang="en-US" sz="4000" dirty="0" err="1" smtClean="0"/>
              <a:t>Telehealth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076" name="Picture 4" descr="MP90043072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828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Procedures of Surveyed Projects</a:t>
            </a:r>
            <a:endParaRPr lang="en-US" sz="3200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571624"/>
          <a:ext cx="8229599" cy="46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Patient satisfaction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Provider satisfaction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Decreased length of hospital stay</a:t>
            </a:r>
          </a:p>
          <a:p>
            <a:pPr marL="990600" lvl="1" indent="-533400">
              <a:buFontTx/>
              <a:buAutoNum type="arabicPeriod"/>
            </a:pP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General Benefits of TH/TM</a:t>
            </a:r>
          </a:p>
        </p:txBody>
      </p:sp>
      <p:pic>
        <p:nvPicPr>
          <p:cNvPr id="34826" name="Picture 10" descr="MP90021605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52800"/>
            <a:ext cx="2173288" cy="3276600"/>
          </a:xfrm>
          <a:prstGeom prst="rect">
            <a:avLst/>
          </a:prstGeom>
          <a:noFill/>
        </p:spPr>
      </p:pic>
      <p:pic>
        <p:nvPicPr>
          <p:cNvPr id="34833" name="Picture 17" descr="MP90039927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2495550" cy="3121025"/>
          </a:xfrm>
          <a:prstGeom prst="rect">
            <a:avLst/>
          </a:prstGeom>
          <a:noFill/>
        </p:spPr>
      </p:pic>
      <p:pic>
        <p:nvPicPr>
          <p:cNvPr id="34837" name="Picture 21" descr="MP90044863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86200"/>
            <a:ext cx="3205163" cy="213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/>
              <a:t>Reported improvement to delivery of care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half" idx="2"/>
          </p:nvPr>
        </p:nvGraphicFramePr>
        <p:xfrm>
          <a:off x="685800" y="1600200"/>
          <a:ext cx="8001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Reimbursement</a:t>
            </a:r>
          </a:p>
          <a:p>
            <a:r>
              <a:rPr lang="en-US"/>
              <a:t>Credentialing of Providers</a:t>
            </a:r>
          </a:p>
          <a:p>
            <a:r>
              <a:rPr lang="en-US"/>
              <a:t>Cost of equipment</a:t>
            </a:r>
          </a:p>
          <a:p>
            <a:r>
              <a:rPr lang="en-US"/>
              <a:t>High administrative cost</a:t>
            </a:r>
          </a:p>
          <a:p>
            <a:r>
              <a:rPr lang="en-US"/>
              <a:t>Interactive video</a:t>
            </a:r>
          </a:p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Cited barriers to TH/TM</a:t>
            </a:r>
          </a:p>
        </p:txBody>
      </p:sp>
      <p:pic>
        <p:nvPicPr>
          <p:cNvPr id="40965" name="Picture 5" descr="MC91021717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516188" cy="2895600"/>
          </a:xfrm>
          <a:prstGeom prst="rect">
            <a:avLst/>
          </a:prstGeom>
          <a:noFill/>
        </p:spPr>
      </p:pic>
      <p:pic>
        <p:nvPicPr>
          <p:cNvPr id="40966" name="Picture 6" descr="MP90033724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4213"/>
            <a:ext cx="3124200" cy="223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Reimbursement and Financing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State leadership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Broadband Access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Reimbursement of Private payers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Licensing and credentialing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Priorities for Maryland</a:t>
            </a:r>
          </a:p>
        </p:txBody>
      </p:sp>
      <p:pic>
        <p:nvPicPr>
          <p:cNvPr id="47108" name="Picture 4" descr="MD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48200"/>
            <a:ext cx="2171700" cy="153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/>
              <a:t>Discussion/Questions?</a:t>
            </a:r>
          </a:p>
        </p:txBody>
      </p:sp>
      <p:pic>
        <p:nvPicPr>
          <p:cNvPr id="49158" name="Picture 6" descr="MP90017886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43600" cy="315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Telemedicine is the use of electronic communication: diagnosis, treatment, transfer of medical clinical data.  Many describe telemedicine in subspecialties like telemental health, telecardiology, and teledentistry.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Telemedicine?</a:t>
            </a:r>
          </a:p>
        </p:txBody>
      </p:sp>
      <p:pic>
        <p:nvPicPr>
          <p:cNvPr id="4102" name="Picture 6" descr="MP9004424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4424362" cy="2949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2007 – Maryland Rural Health Plan identified access to primary and specialty care as the number one priority for a healthy rural Maryland.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2007-08 </a:t>
            </a:r>
            <a:r>
              <a:rPr lang="en-US" sz="2000" dirty="0"/>
              <a:t>– Maryland Rural Health Association and the State Office of Rural Health holds a series of listening sessions in rural Maryland.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2009 – Maryland Rural Health Implementation Plan </a:t>
            </a:r>
            <a:r>
              <a:rPr lang="en-US" sz="2000" dirty="0" smtClean="0"/>
              <a:t>identified the expansion and enhancement of  </a:t>
            </a:r>
            <a:r>
              <a:rPr lang="en-US" sz="2000" dirty="0" err="1" smtClean="0"/>
              <a:t>telehealth</a:t>
            </a:r>
            <a:r>
              <a:rPr lang="en-US" sz="2000" dirty="0" smtClean="0"/>
              <a:t> as the second highest priority for increasing access to specialty care for rural areas. </a:t>
            </a:r>
            <a:endParaRPr lang="en-US" sz="2000" dirty="0"/>
          </a:p>
          <a:p>
            <a:pPr lvl="1"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2009 - Rural Maryland Council holds a </a:t>
            </a:r>
            <a:r>
              <a:rPr lang="en-US" sz="2000" dirty="0" err="1"/>
              <a:t>Telehealth</a:t>
            </a:r>
            <a:r>
              <a:rPr lang="en-US" sz="2000" dirty="0"/>
              <a:t> Roundtable..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Conclusion: a statewide inventory of </a:t>
            </a:r>
            <a:r>
              <a:rPr lang="en-US" sz="1800" dirty="0" err="1"/>
              <a:t>telehealth</a:t>
            </a:r>
            <a:r>
              <a:rPr lang="en-US" sz="1800" dirty="0"/>
              <a:t> projects needs to be done.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2009/10 – RMC, MRHA and USRC </a:t>
            </a:r>
            <a:r>
              <a:rPr lang="en-US" sz="2000" dirty="0" smtClean="0"/>
              <a:t>undertakes </a:t>
            </a:r>
            <a:r>
              <a:rPr lang="en-US" sz="2000" dirty="0"/>
              <a:t>Inventory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0"/>
            <a:ext cx="8763000" cy="2590800"/>
          </a:xfrm>
        </p:spPr>
        <p:txBody>
          <a:bodyPr/>
          <a:lstStyle/>
          <a:p>
            <a:r>
              <a:rPr lang="en-US" dirty="0"/>
              <a:t>Survey: Compilation of an accurate inventory of </a:t>
            </a:r>
            <a:r>
              <a:rPr lang="en-US" dirty="0" err="1"/>
              <a:t>telehealth</a:t>
            </a:r>
            <a:r>
              <a:rPr lang="en-US" dirty="0"/>
              <a:t> and telemedicine projects underway in Maryland.</a:t>
            </a:r>
          </a:p>
          <a:p>
            <a:pPr lvl="2"/>
            <a:r>
              <a:rPr lang="en-US" dirty="0"/>
              <a:t>Funded by the Maryland Agriculture Education and Rural Development Assistance Fund (MAERDAF).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305800" cy="1828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Rural Maryland Council</a:t>
            </a:r>
            <a:br>
              <a:rPr lang="en-US" sz="3200" dirty="0"/>
            </a:br>
            <a:r>
              <a:rPr lang="en-US" sz="3200" dirty="0"/>
              <a:t>Maryland Rural Health Association </a:t>
            </a:r>
            <a:br>
              <a:rPr lang="en-US" sz="3200" dirty="0"/>
            </a:br>
            <a:r>
              <a:rPr lang="en-US" sz="3200" dirty="0"/>
              <a:t>Upper Shore Regional Council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1676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35237"/>
            <a:ext cx="287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 descr="Upper Shore Regional Council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459037"/>
            <a:ext cx="1371600" cy="127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Goal:	</a:t>
            </a:r>
          </a:p>
          <a:p>
            <a:pPr lvl="1"/>
            <a:r>
              <a:rPr lang="en-US" sz="2400" dirty="0" smtClean="0"/>
              <a:t>Identify </a:t>
            </a:r>
            <a:r>
              <a:rPr lang="en-US" sz="2400" dirty="0"/>
              <a:t>TH/TM projects underway in Maryland.</a:t>
            </a:r>
          </a:p>
          <a:p>
            <a:r>
              <a:rPr lang="en-US" sz="2800" dirty="0"/>
              <a:t>Purpose:</a:t>
            </a:r>
          </a:p>
          <a:p>
            <a:pPr lvl="1"/>
            <a:r>
              <a:rPr lang="en-US" sz="2400" dirty="0"/>
              <a:t>Advance reimbursement of services;</a:t>
            </a:r>
          </a:p>
          <a:p>
            <a:pPr lvl="1"/>
            <a:r>
              <a:rPr lang="en-US" sz="2400" dirty="0"/>
              <a:t>Support credentialing and licensing;</a:t>
            </a:r>
          </a:p>
          <a:p>
            <a:pPr lvl="1"/>
            <a:r>
              <a:rPr lang="en-US" sz="2400" dirty="0"/>
              <a:t>Increase access to care in rural communities;</a:t>
            </a:r>
          </a:p>
          <a:p>
            <a:pPr lvl="1"/>
            <a:r>
              <a:rPr lang="en-US" sz="2400" dirty="0"/>
              <a:t>Inform statewide policy and implementation in coordination with the statewide Health Information Exchange initiative in Maryland.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137 organizations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hospitals in Maryland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Maryland Federally Qualified Health Centers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University of Maryland School of Medicine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Along with individual departments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Johns Hopkins Health System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Along with individual departments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Local Health Departments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Department of Public Safety and Correctional Services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Department of Health and Mental Hygiene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targeted?</a:t>
            </a:r>
          </a:p>
        </p:txBody>
      </p:sp>
      <p:pic>
        <p:nvPicPr>
          <p:cNvPr id="11269" name="Picture 5" descr="MC90043870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"/>
            <a:ext cx="15525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 6 Hospitals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4 Health Departments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2 Medical Schools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2 Mental Health Facilities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3400"/>
            <a:ext cx="40386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Atlantic </a:t>
            </a:r>
            <a:r>
              <a:rPr lang="en-US" sz="1800" dirty="0"/>
              <a:t>General Hospital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Calvert Memorial </a:t>
            </a:r>
            <a:r>
              <a:rPr lang="en-US" sz="1800" dirty="0" smtClean="0"/>
              <a:t>Hospital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Chester River Hospital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Dorchester County Health Department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Johns Hopkins Medicine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Johns Hopkins Schools of Nursing and Medicine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Mid Shore Mental Health Systems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Sheppard Pratt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St. Mary's Hospital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University of Maryland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University of Maryland Medical System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University of Maryland School of Medicine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Western Maryland Health System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Western Maryland Health System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Wicomico County Health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144963"/>
          </a:xfrm>
        </p:spPr>
        <p:txBody>
          <a:bodyPr/>
          <a:lstStyle/>
          <a:p>
            <a:r>
              <a:rPr lang="en-US" dirty="0"/>
              <a:t>Western Maryland Health System </a:t>
            </a:r>
          </a:p>
          <a:p>
            <a:pPr lvl="1"/>
            <a:r>
              <a:rPr lang="en-US" dirty="0"/>
              <a:t>Western Maryland Regional Medical Center</a:t>
            </a:r>
          </a:p>
          <a:p>
            <a:pPr lvl="1"/>
            <a:r>
              <a:rPr lang="en-US" dirty="0"/>
              <a:t>Univ. of MD Cancer Center</a:t>
            </a:r>
          </a:p>
          <a:p>
            <a:pPr lvl="1"/>
            <a:r>
              <a:rPr lang="en-US" dirty="0"/>
              <a:t>Sheppard Pratt</a:t>
            </a:r>
          </a:p>
          <a:p>
            <a:pPr lvl="1"/>
            <a:r>
              <a:rPr lang="en-US" dirty="0"/>
              <a:t>And others</a:t>
            </a:r>
          </a:p>
          <a:p>
            <a:r>
              <a:rPr lang="en-US" dirty="0"/>
              <a:t>Cardiology, Emergency services, Mental Health and Radiology.</a:t>
            </a:r>
          </a:p>
          <a:p>
            <a:pPr lvl="1"/>
            <a:r>
              <a:rPr lang="en-US" dirty="0"/>
              <a:t>via web based software.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/>
              <a:t>Major TH/TM Projects Identified</a:t>
            </a:r>
          </a:p>
        </p:txBody>
      </p:sp>
      <p:pic>
        <p:nvPicPr>
          <p:cNvPr id="16388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581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1098</TotalTime>
  <Words>1321</Words>
  <Application>Microsoft Office PowerPoint</Application>
  <PresentationFormat>On-screen Show (4:3)</PresentationFormat>
  <Paragraphs>191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Maryland Telehealth and Telemedicine (THTM) Survey</vt:lpstr>
      <vt:lpstr>What is Telehealth?</vt:lpstr>
      <vt:lpstr>What is Telemedicine?</vt:lpstr>
      <vt:lpstr>History</vt:lpstr>
      <vt:lpstr>Rural Maryland Council Maryland Rural Health Association  Upper Shore Regional Council  </vt:lpstr>
      <vt:lpstr>Survey</vt:lpstr>
      <vt:lpstr>Who we targeted?</vt:lpstr>
      <vt:lpstr>Participants</vt:lpstr>
      <vt:lpstr>Major TH/TM Projects Identified</vt:lpstr>
      <vt:lpstr>Major TH/TM Projects Identified</vt:lpstr>
      <vt:lpstr>Major TH/TM Projects Identified</vt:lpstr>
      <vt:lpstr>Major TH/TM Projects Identified</vt:lpstr>
      <vt:lpstr>Major TH/TM Projects Identified</vt:lpstr>
      <vt:lpstr>Major TH/TM Projects Identified</vt:lpstr>
      <vt:lpstr>Major TH/TM Projects Identified</vt:lpstr>
      <vt:lpstr>Major TH/TM Projects Identified</vt:lpstr>
      <vt:lpstr>Major TH/TM Projects Identified</vt:lpstr>
      <vt:lpstr>Major TH/TM Projects Identified</vt:lpstr>
      <vt:lpstr>Distribution of Surveyed TH/TM  Clinical Services</vt:lpstr>
      <vt:lpstr>Procedures of Surveyed Projects</vt:lpstr>
      <vt:lpstr>General Benefits of TH/TM</vt:lpstr>
      <vt:lpstr>Reported improvement to delivery of care</vt:lpstr>
      <vt:lpstr>Cited barriers to TH/TM</vt:lpstr>
      <vt:lpstr>Priorities for Maryland</vt:lpstr>
      <vt:lpstr>Discussion/Questions?</vt:lpstr>
    </vt:vector>
  </TitlesOfParts>
  <Company>USRC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Telehealth and Telemedicine (THTM) Survey</dc:title>
  <dc:creator>jdillman</dc:creator>
  <cp:lastModifiedBy>Ag_Employee</cp:lastModifiedBy>
  <cp:revision>49</cp:revision>
  <dcterms:created xsi:type="dcterms:W3CDTF">2010-09-08T20:43:01Z</dcterms:created>
  <dcterms:modified xsi:type="dcterms:W3CDTF">2010-12-03T19:52:39Z</dcterms:modified>
</cp:coreProperties>
</file>