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5" r:id="rId1"/>
  </p:sldMasterIdLst>
  <p:notesMasterIdLst>
    <p:notesMasterId r:id="rId27"/>
  </p:notesMasterIdLst>
  <p:handoutMasterIdLst>
    <p:handoutMasterId r:id="rId28"/>
  </p:handoutMasterIdLst>
  <p:sldIdLst>
    <p:sldId id="647" r:id="rId2"/>
    <p:sldId id="666" r:id="rId3"/>
    <p:sldId id="525" r:id="rId4"/>
    <p:sldId id="665" r:id="rId5"/>
    <p:sldId id="660" r:id="rId6"/>
    <p:sldId id="523" r:id="rId7"/>
    <p:sldId id="649" r:id="rId8"/>
    <p:sldId id="661" r:id="rId9"/>
    <p:sldId id="662" r:id="rId10"/>
    <p:sldId id="663" r:id="rId11"/>
    <p:sldId id="672" r:id="rId12"/>
    <p:sldId id="646" r:id="rId13"/>
    <p:sldId id="653" r:id="rId14"/>
    <p:sldId id="533" r:id="rId15"/>
    <p:sldId id="664" r:id="rId16"/>
    <p:sldId id="532" r:id="rId17"/>
    <p:sldId id="644" r:id="rId18"/>
    <p:sldId id="655" r:id="rId19"/>
    <p:sldId id="536" r:id="rId20"/>
    <p:sldId id="654" r:id="rId21"/>
    <p:sldId id="673" r:id="rId22"/>
    <p:sldId id="670" r:id="rId23"/>
    <p:sldId id="669" r:id="rId24"/>
    <p:sldId id="671" r:id="rId25"/>
    <p:sldId id="652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0000"/>
    <a:srgbClr val="292929"/>
    <a:srgbClr val="FF9900"/>
    <a:srgbClr val="FF9933"/>
    <a:srgbClr val="0000FF"/>
    <a:srgbClr val="FFFF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92114" autoAdjust="0"/>
  </p:normalViewPr>
  <p:slideViewPr>
    <p:cSldViewPr>
      <p:cViewPr>
        <p:scale>
          <a:sx n="100" d="100"/>
          <a:sy n="100" d="100"/>
        </p:scale>
        <p:origin x="-2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90" y="138"/>
      </p:cViewPr>
      <p:guideLst>
        <p:guide orient="horz" pos="3025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933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933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6707"/>
            <a:ext cx="3169920" cy="4933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6707"/>
            <a:ext cx="3169920" cy="4933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76679B-ACF6-4E60-BDCF-6E8FEC650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424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9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79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7990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59928"/>
            <a:ext cx="5364480" cy="4321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568"/>
            <a:ext cx="3169920" cy="479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568"/>
            <a:ext cx="3169920" cy="479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8170" tIns="49085" rIns="98170" bIns="4908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868112-CFF9-4CC4-9193-6DCB7F01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524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4145280" y="9121568"/>
            <a:ext cx="3169920" cy="479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8170" tIns="49085" rIns="98170" bIns="49085" anchor="b"/>
          <a:lstStyle/>
          <a:p>
            <a:pPr algn="r" eaLnBrk="0" hangingPunct="0"/>
            <a:fld id="{9CB8FF55-32AB-4B8B-A38B-8A9051A0C6D6}" type="slidenum">
              <a:rPr lang="en-US" sz="1300">
                <a:solidFill>
                  <a:srgbClr val="FFFFFF"/>
                </a:solidFill>
              </a:rPr>
              <a:pPr algn="r" eaLnBrk="0" hangingPunct="0"/>
              <a:t>1</a:t>
            </a:fld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73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27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21A35-159C-4E0F-B45B-E8940C506FE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145280" y="9121568"/>
            <a:ext cx="3169920" cy="479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8170" tIns="49085" rIns="98170" bIns="49085" anchor="b"/>
          <a:lstStyle/>
          <a:p>
            <a:pPr algn="r" eaLnBrk="0" hangingPunct="0"/>
            <a:fld id="{49ADA26D-0E14-4510-9CDF-3BC9111A9FC8}" type="slidenum">
              <a:rPr lang="en-US" sz="1300">
                <a:solidFill>
                  <a:srgbClr val="FFFFFF"/>
                </a:solidFill>
              </a:rPr>
              <a:pPr algn="r" eaLnBrk="0" hangingPunct="0"/>
              <a:t>15</a:t>
            </a:fld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9928"/>
            <a:ext cx="5852160" cy="4321825"/>
          </a:xfrm>
          <a:noFill/>
          <a:ln w="9525"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 flipH="1">
              <a:off x="83" y="379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6748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211263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49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6B51-E8CE-47EC-A17D-44D74305F19B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11C3-5D30-494A-A4B0-F8EF6883D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9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7F76-7BE6-468D-8FBF-C56D75F5BC66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C935-B259-42EE-BFCF-4CC489FC6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44463"/>
            <a:ext cx="1962150" cy="5951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4463"/>
            <a:ext cx="5734050" cy="5951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80D7-410B-4F7D-9F3B-DC8E54B7D2D5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46B48-822C-4C15-9041-A9186B32D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44463"/>
            <a:ext cx="7848600" cy="59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58B2-05A3-46CA-85E6-B99117E5EE3E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F318-3AA8-40E5-83CB-B8FF29A38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16DC-C68D-484E-BC69-C1DDACA50E9D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202-34D3-450F-8ECD-8AA7D4348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6A99-F154-4117-856E-478378264BDC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0D1F4-0DDF-4762-AF9B-8CC659764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55F6-80C5-4BE8-99C5-15751BC149A8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55D5-0C04-4886-9F5F-BBBBA56F5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D251-A8B5-4258-B2CD-F7F44F21D32F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3D50C-B03F-43DE-99D3-3768E8A94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C8B6-28C8-4586-8F56-A2B457A96D22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06F6-422E-4010-9381-A0D778110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B3C3-16AD-4BE1-9603-18F72B4B6DD1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4B8E-720A-40F7-A9CF-FD456E8D6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A405-89ED-4A9A-A75D-7634A0500376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AE7E-D5EB-4090-857A-621C4E48E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2039-789A-48F4-AD26-A909632A67B4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0DCE-898C-42F1-89B4-EF46E683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85699" name="AutoShape 3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00" name="AutoShape 4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01" name="AutoShape 5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02" name="AutoShape 6"/>
            <p:cNvSpPr>
              <a:spLocks noChangeArrowheads="1"/>
            </p:cNvSpPr>
            <p:nvPr/>
          </p:nvSpPr>
          <p:spPr bwMode="auto">
            <a:xfrm rot="5400000" flipH="1">
              <a:off x="83" y="379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03" name="AutoShape 7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04" name="AutoShape 8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05" name="AutoShape 9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85707" name="AutoShape 11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85710" name="Oval 14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grpSp>
        <p:nvGrpSpPr>
          <p:cNvPr id="1033" name="Group 16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85713" name="AutoShape 17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14" name="AutoShape 18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15" name="AutoShape 19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16" name="AutoShape 20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17" name="AutoShape 21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18" name="AutoShape 22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19" name="Freeform 23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720" name="Freeform 24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572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44463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572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572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7493F9A-5154-424E-B3EF-1E4F3443C90D}" type="datetime6">
              <a:rPr lang="en-US"/>
              <a:pPr>
                <a:defRPr/>
              </a:pPr>
              <a:t>December 10</a:t>
            </a:fld>
            <a:endParaRPr lang="en-US"/>
          </a:p>
        </p:txBody>
      </p:sp>
      <p:sp>
        <p:nvSpPr>
          <p:cNvPr id="28572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C8F948-CAB4-4D63-9799-985DC22FE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8" grpId="0" animBg="1" autoUpdateAnimBg="0"/>
      <p:bldP spid="285710" grpId="0" animBg="1" autoUpdateAnimBg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mentalhealth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ealth.groups.yahoo.com/group/TMHW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ocket.access.gpo.gov/2010/2010-12647.htm" TargetMode="External"/><Relationship Id="rId2" Type="http://schemas.openxmlformats.org/officeDocument/2006/relationships/hyperlink" Target="http://www.cms.gov/MLNMattersArticles/downloads/MM6756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4600436"/>
            <a:ext cx="7848600" cy="21051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Brian J Grady, M.D.</a:t>
            </a:r>
            <a:br>
              <a:rPr lang="en-US" sz="1800" dirty="0" smtClean="0"/>
            </a:br>
            <a:r>
              <a:rPr lang="en-US" sz="1800" dirty="0" smtClean="0"/>
              <a:t>Assistant Professor </a:t>
            </a:r>
            <a:br>
              <a:rPr lang="en-US" sz="1800" dirty="0" smtClean="0"/>
            </a:br>
            <a:r>
              <a:rPr lang="en-US" sz="1800" dirty="0" smtClean="0"/>
              <a:t>Director </a:t>
            </a:r>
            <a:r>
              <a:rPr lang="en-US" sz="1800" dirty="0" err="1" smtClean="0"/>
              <a:t>TeleMental</a:t>
            </a:r>
            <a:r>
              <a:rPr lang="en-US" sz="1800" dirty="0" smtClean="0"/>
              <a:t> Health</a:t>
            </a:r>
            <a:br>
              <a:rPr lang="en-US" sz="1800" dirty="0" smtClean="0"/>
            </a:br>
            <a:r>
              <a:rPr lang="en-US" sz="1800" dirty="0" smtClean="0"/>
              <a:t>School of Medicine </a:t>
            </a:r>
            <a:br>
              <a:rPr lang="en-US" sz="1800" dirty="0" smtClean="0"/>
            </a:br>
            <a:r>
              <a:rPr lang="en-US" sz="1800" dirty="0" smtClean="0"/>
              <a:t>University of Maryland</a:t>
            </a:r>
            <a:br>
              <a:rPr lang="en-US" sz="1800" dirty="0" smtClean="0"/>
            </a:br>
            <a:r>
              <a:rPr lang="en-US" sz="1800" dirty="0" smtClean="0"/>
              <a:t>6 Dec 2010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457200"/>
            <a:ext cx="7696200" cy="4038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4000" dirty="0" smtClean="0"/>
              <a:t>Development of State TMH Regulations in Maryland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New </a:t>
            </a:r>
            <a:r>
              <a:rPr lang="en-US" sz="2400" dirty="0" err="1" smtClean="0"/>
              <a:t>Telehealth</a:t>
            </a:r>
            <a:r>
              <a:rPr lang="en-US" sz="2400" dirty="0" smtClean="0"/>
              <a:t> Reimbursement Regulations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400" dirty="0" err="1" smtClean="0"/>
              <a:t>Telemental</a:t>
            </a:r>
            <a:r>
              <a:rPr lang="en-US" sz="2400" dirty="0" smtClean="0"/>
              <a:t> Health Services </a:t>
            </a:r>
            <a:br>
              <a:rPr lang="en-US" sz="2400" dirty="0" smtClean="0"/>
            </a:br>
            <a:r>
              <a:rPr lang="en-US" sz="2400" dirty="0" smtClean="0"/>
              <a:t>COMAR 10.21.30.*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35038"/>
            <a:ext cx="7772400" cy="641350"/>
          </a:xfrm>
        </p:spPr>
        <p:txBody>
          <a:bodyPr/>
          <a:lstStyle/>
          <a:p>
            <a:pPr algn="ctr">
              <a:defRPr/>
            </a:pPr>
            <a:r>
              <a:rPr lang="en-US" sz="3600" smtClean="0"/>
              <a:t>Stakeholder Process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514600"/>
            <a:ext cx="7467600" cy="3581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Medicare as Basis</a:t>
            </a:r>
          </a:p>
          <a:p>
            <a:pPr>
              <a:defRPr/>
            </a:pPr>
            <a:r>
              <a:rPr lang="en-US" dirty="0" smtClean="0"/>
              <a:t>Foot in the Door</a:t>
            </a:r>
          </a:p>
          <a:p>
            <a:pPr>
              <a:defRPr/>
            </a:pPr>
            <a:r>
              <a:rPr lang="en-US" dirty="0" smtClean="0"/>
              <a:t>Evidence for TMH practice</a:t>
            </a:r>
          </a:p>
          <a:p>
            <a:pPr>
              <a:defRPr/>
            </a:pPr>
            <a:r>
              <a:rPr lang="en-US" dirty="0" smtClean="0"/>
              <a:t>Flexibility in Reimbursement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462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Evidence Based TeleMental Health</a:t>
            </a:r>
            <a:endParaRPr lang="en-US" dirty="0"/>
          </a:p>
        </p:txBody>
      </p:sp>
      <p:pic>
        <p:nvPicPr>
          <p:cNvPr id="526338" name="Content Placeholder 3" descr="EBP Cov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01272"/>
            <a:ext cx="3840163" cy="49657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901272"/>
            <a:ext cx="3832091" cy="495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8458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A6FFFF"/>
                </a:solidFill>
              </a:rPr>
              <a:t>The Product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362200"/>
            <a:ext cx="6705600" cy="4495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2000" smtClean="0"/>
              <a:t>Scope</a:t>
            </a:r>
          </a:p>
          <a:p>
            <a:pPr lvl="2" eaLnBrk="1" hangingPunct="1">
              <a:defRPr/>
            </a:pPr>
            <a:r>
              <a:rPr lang="en-US" sz="2000" smtClean="0"/>
              <a:t>Definitions</a:t>
            </a:r>
          </a:p>
          <a:p>
            <a:pPr lvl="2" eaLnBrk="1" hangingPunct="1">
              <a:defRPr/>
            </a:pPr>
            <a:r>
              <a:rPr lang="en-US" sz="2000" smtClean="0"/>
              <a:t>Approved Provider</a:t>
            </a:r>
          </a:p>
          <a:p>
            <a:pPr lvl="2" eaLnBrk="1" hangingPunct="1">
              <a:defRPr/>
            </a:pPr>
            <a:r>
              <a:rPr lang="en-US" sz="2000" smtClean="0"/>
              <a:t>Service Model</a:t>
            </a:r>
          </a:p>
          <a:p>
            <a:pPr lvl="2" eaLnBrk="1" hangingPunct="1">
              <a:defRPr/>
            </a:pPr>
            <a:r>
              <a:rPr lang="en-US" sz="2000" smtClean="0"/>
              <a:t>Eligibility</a:t>
            </a:r>
          </a:p>
          <a:p>
            <a:pPr lvl="2" eaLnBrk="1" hangingPunct="1">
              <a:defRPr/>
            </a:pPr>
            <a:r>
              <a:rPr lang="en-US" sz="2000" smtClean="0"/>
              <a:t>Technical Requirements</a:t>
            </a:r>
          </a:p>
          <a:p>
            <a:pPr lvl="2" eaLnBrk="1" hangingPunct="1">
              <a:defRPr/>
            </a:pPr>
            <a:r>
              <a:rPr lang="en-US" sz="2000" smtClean="0"/>
              <a:t>Confidentiality</a:t>
            </a:r>
          </a:p>
          <a:p>
            <a:pPr lvl="2" eaLnBrk="1" hangingPunct="1">
              <a:defRPr/>
            </a:pPr>
            <a:r>
              <a:rPr lang="en-US" sz="2000" smtClean="0"/>
              <a:t>Medical Records</a:t>
            </a:r>
          </a:p>
          <a:p>
            <a:pPr lvl="2" eaLnBrk="1" hangingPunct="1">
              <a:defRPr/>
            </a:pPr>
            <a:r>
              <a:rPr lang="en-US" sz="2000" smtClean="0"/>
              <a:t>Covered Services</a:t>
            </a:r>
          </a:p>
          <a:p>
            <a:pPr lvl="2" eaLnBrk="1" hangingPunct="1">
              <a:defRPr/>
            </a:pPr>
            <a:r>
              <a:rPr lang="en-US" sz="2000" smtClean="0"/>
              <a:t>Reimbursement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8458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A6FFFF"/>
                </a:solidFill>
              </a:rPr>
              <a:t>Regulation Sections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981200"/>
            <a:ext cx="7162800" cy="45720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2000" smtClean="0"/>
              <a:t>Scope</a:t>
            </a:r>
          </a:p>
          <a:p>
            <a:pPr lvl="3" eaLnBrk="1" hangingPunct="1">
              <a:defRPr/>
            </a:pPr>
            <a:r>
              <a:rPr lang="en-US" sz="1800" smtClean="0"/>
              <a:t>Improve access/avoid ER</a:t>
            </a:r>
          </a:p>
          <a:p>
            <a:pPr lvl="3" eaLnBrk="1" hangingPunct="1">
              <a:defRPr/>
            </a:pPr>
            <a:r>
              <a:rPr lang="en-US" sz="1800" smtClean="0"/>
              <a:t>Improve access/to specialty care</a:t>
            </a:r>
          </a:p>
          <a:p>
            <a:pPr lvl="3" eaLnBrk="1" hangingPunct="1">
              <a:defRPr/>
            </a:pPr>
            <a:r>
              <a:rPr lang="en-US" sz="1800" smtClean="0"/>
              <a:t>Improve access/choice</a:t>
            </a:r>
          </a:p>
          <a:p>
            <a:pPr lvl="2" eaLnBrk="1" hangingPunct="1">
              <a:defRPr/>
            </a:pPr>
            <a:r>
              <a:rPr lang="en-US" sz="2000" smtClean="0"/>
              <a:t>Approved Provider</a:t>
            </a:r>
          </a:p>
          <a:p>
            <a:pPr lvl="3" eaLnBrk="1" hangingPunct="1">
              <a:defRPr/>
            </a:pPr>
            <a:r>
              <a:rPr lang="en-US" sz="1800" smtClean="0"/>
              <a:t>OMHC</a:t>
            </a:r>
          </a:p>
          <a:p>
            <a:pPr lvl="3" eaLnBrk="1" hangingPunct="1">
              <a:defRPr/>
            </a:pPr>
            <a:r>
              <a:rPr lang="en-US" sz="1800" smtClean="0"/>
              <a:t>Individual provider</a:t>
            </a:r>
          </a:p>
          <a:p>
            <a:pPr lvl="2" eaLnBrk="1" hangingPunct="1">
              <a:defRPr/>
            </a:pPr>
            <a:r>
              <a:rPr lang="en-US" sz="2000" smtClean="0"/>
              <a:t>Service Model</a:t>
            </a:r>
          </a:p>
          <a:p>
            <a:pPr lvl="3" eaLnBrk="1" hangingPunct="1">
              <a:defRPr/>
            </a:pPr>
            <a:r>
              <a:rPr lang="en-US" sz="1800" smtClean="0"/>
              <a:t>Fee For Service/Enhanced Rate</a:t>
            </a:r>
          </a:p>
          <a:p>
            <a:pPr lvl="2" eaLnBrk="1" hangingPunct="1">
              <a:defRPr/>
            </a:pPr>
            <a:r>
              <a:rPr lang="en-US" sz="2000" smtClean="0"/>
              <a:t>Eligibility</a:t>
            </a:r>
          </a:p>
          <a:p>
            <a:pPr lvl="3" eaLnBrk="1" hangingPunct="1">
              <a:defRPr/>
            </a:pPr>
            <a:r>
              <a:rPr lang="en-US" sz="1800" smtClean="0"/>
              <a:t>Medicaid/PMHS clients</a:t>
            </a:r>
          </a:p>
          <a:p>
            <a:pPr lvl="3" eaLnBrk="1" hangingPunct="1">
              <a:defRPr/>
            </a:pPr>
            <a:r>
              <a:rPr lang="en-US" sz="1800" smtClean="0"/>
              <a:t>Voluntary</a:t>
            </a:r>
          </a:p>
          <a:p>
            <a:pPr lvl="3" eaLnBrk="1" hangingPunct="1">
              <a:defRPr/>
            </a:pPr>
            <a:r>
              <a:rPr lang="en-US" sz="1800" smtClean="0"/>
              <a:t>Rural Areas of MD identified by the Dept </a:t>
            </a:r>
            <a:r>
              <a:rPr lang="en-US" sz="1800" smtClean="0">
                <a:hlinkClick r:id="rId2" action="ppaction://hlinksldjump"/>
              </a:rPr>
              <a:t>&gt;</a:t>
            </a:r>
            <a:endParaRPr lang="en-US" sz="1800" smtClean="0"/>
          </a:p>
          <a:p>
            <a:pPr lvl="3" eaLnBrk="1" hangingPunct="1">
              <a:defRPr/>
            </a:pPr>
            <a:r>
              <a:rPr lang="en-US" sz="1800" smtClean="0"/>
              <a:t>Originating Sites </a:t>
            </a:r>
            <a:r>
              <a:rPr lang="en-US" sz="1800" smtClean="0">
                <a:hlinkClick r:id="rId3" action="ppaction://hlinksldjump"/>
              </a:rPr>
              <a:t>&gt;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Qualified Geographical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66800" y="1981200"/>
            <a:ext cx="76200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000" smtClean="0"/>
              <a:t>Medicare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Health Practice Shortage Areas (HPSAs)</a:t>
            </a:r>
          </a:p>
          <a:p>
            <a:pPr eaLnBrk="1" hangingPunct="1">
              <a:defRPr/>
            </a:pPr>
            <a:r>
              <a:rPr lang="en-US" sz="2000" smtClean="0"/>
              <a:t>Non-Metropolitan Statistical Area (MSA) counties</a:t>
            </a:r>
          </a:p>
          <a:p>
            <a:pPr eaLnBrk="1" hangingPunct="1">
              <a:defRPr/>
            </a:pPr>
            <a:r>
              <a:rPr lang="en-US" sz="2000" smtClean="0"/>
              <a:t>Entities that are Federal telemedicine demonstration projects</a:t>
            </a:r>
          </a:p>
          <a:p>
            <a:pPr eaLnBrk="1" hangingPunct="1">
              <a:defRPr/>
            </a:pPr>
            <a:endParaRPr lang="en-US" sz="2000" smtClean="0"/>
          </a:p>
          <a:p>
            <a:pPr algn="ctr" eaLnBrk="1" hangingPunct="1">
              <a:buFontTx/>
              <a:buNone/>
              <a:defRPr/>
            </a:pPr>
            <a:r>
              <a:rPr lang="en-US" sz="2000" smtClean="0"/>
              <a:t>Medicaid</a:t>
            </a:r>
          </a:p>
          <a:p>
            <a:pPr algn="ctr" eaLnBrk="1" hangingPunct="1">
              <a:buFontTx/>
              <a:buNone/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State Designated Rural Geographic Area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674" name="Picture 9" descr="MD Rural Areas 200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86106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44475"/>
            <a:ext cx="8458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A6FFFF"/>
                </a:solidFill>
              </a:rPr>
              <a:t>Medicare</a:t>
            </a:r>
            <a:br>
              <a:rPr lang="en-US" smtClean="0">
                <a:solidFill>
                  <a:srgbClr val="A6FFFF"/>
                </a:solidFill>
              </a:rPr>
            </a:br>
            <a:r>
              <a:rPr lang="en-US" smtClean="0">
                <a:solidFill>
                  <a:srgbClr val="A6FFFF"/>
                </a:solidFill>
              </a:rPr>
              <a:t>Originating Sites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143000" y="2743200"/>
            <a:ext cx="7543800" cy="3551238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2000" smtClean="0"/>
              <a:t>Physicians or practitioner office</a:t>
            </a:r>
          </a:p>
          <a:p>
            <a:pPr lvl="2" eaLnBrk="1" hangingPunct="1">
              <a:defRPr/>
            </a:pPr>
            <a:r>
              <a:rPr lang="en-US" sz="2000" smtClean="0"/>
              <a:t>Hospital</a:t>
            </a:r>
          </a:p>
          <a:p>
            <a:pPr lvl="2" eaLnBrk="1" hangingPunct="1">
              <a:defRPr/>
            </a:pPr>
            <a:r>
              <a:rPr lang="en-US" sz="2000" smtClean="0"/>
              <a:t>Critical Access Hospital</a:t>
            </a:r>
          </a:p>
          <a:p>
            <a:pPr lvl="2" eaLnBrk="1" hangingPunct="1">
              <a:defRPr/>
            </a:pPr>
            <a:r>
              <a:rPr lang="en-US" sz="2000" smtClean="0"/>
              <a:t>Rural health clinic</a:t>
            </a:r>
          </a:p>
          <a:p>
            <a:pPr lvl="2" eaLnBrk="1" hangingPunct="1">
              <a:defRPr/>
            </a:pPr>
            <a:r>
              <a:rPr lang="en-US" sz="2000" smtClean="0"/>
              <a:t>Federally qualified health center</a:t>
            </a:r>
          </a:p>
          <a:p>
            <a:pPr lvl="2" eaLnBrk="1" hangingPunct="1">
              <a:defRPr/>
            </a:pPr>
            <a:r>
              <a:rPr lang="en-US" sz="2000" smtClean="0"/>
              <a:t>Skilled Nursing Facilities</a:t>
            </a:r>
          </a:p>
          <a:p>
            <a:pPr lvl="2" eaLnBrk="1" hangingPunct="1">
              <a:defRPr/>
            </a:pPr>
            <a:r>
              <a:rPr lang="en-US" sz="2000" smtClean="0"/>
              <a:t>Community Mental Health Centers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44475"/>
            <a:ext cx="8458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A6FFFF"/>
                </a:solidFill>
              </a:rPr>
              <a:t>Proposed Medicaid</a:t>
            </a:r>
            <a:br>
              <a:rPr lang="en-US" dirty="0" smtClean="0">
                <a:solidFill>
                  <a:srgbClr val="A6FFFF"/>
                </a:solidFill>
              </a:rPr>
            </a:br>
            <a:r>
              <a:rPr lang="en-US" dirty="0" smtClean="0">
                <a:solidFill>
                  <a:srgbClr val="A6FFFF"/>
                </a:solidFill>
              </a:rPr>
              <a:t>Originating Sites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143000" y="2743200"/>
            <a:ext cx="7543800" cy="3551238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2000" smtClean="0"/>
              <a:t>Medicare Originating Sites</a:t>
            </a:r>
          </a:p>
          <a:p>
            <a:pPr lvl="2" eaLnBrk="1" hangingPunct="1">
              <a:defRPr/>
            </a:pPr>
            <a:r>
              <a:rPr lang="en-US" sz="2000" smtClean="0"/>
              <a:t>Elementary, middle, high, or technical school with a supported nursing, counseling or medical office.  A college or university student health or counseling office</a:t>
            </a:r>
          </a:p>
          <a:p>
            <a:pPr lvl="2" eaLnBrk="1" hangingPunct="1">
              <a:defRPr/>
            </a:pPr>
            <a:r>
              <a:rPr lang="en-US" sz="2000" smtClean="0"/>
              <a:t>County Health, Human and/or Social Service offices or clinics and other county offices appropriate for private clinical evaluations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8458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A6FFFF"/>
                </a:solidFill>
              </a:rPr>
              <a:t>Regulation Sections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743200"/>
            <a:ext cx="6705600" cy="3551238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mtClean="0"/>
              <a:t>Technical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533400"/>
            <a:ext cx="7620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Technical Requirements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2667000"/>
            <a:ext cx="7467600" cy="32004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1. Minimum ISDN or IP bandwidth using H.264 video protocol </a:t>
            </a:r>
            <a:r>
              <a:rPr lang="en-US" sz="2400" u="sng" dirty="0" smtClean="0"/>
              <a:t>&gt;</a:t>
            </a:r>
            <a:r>
              <a:rPr lang="en-US" sz="2400" dirty="0" smtClean="0"/>
              <a:t> 256 kbps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2. Monitor: minimum, non-anamorphic, net display size of 16" diagonally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3. Minimum resolution of 1 Common Intermediate Format/Source Input Format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4. Switched Network or Encryption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54113" y="1873747"/>
            <a:ext cx="7772400" cy="769441"/>
          </a:xfrm>
        </p:spPr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0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8458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A6FFFF"/>
                </a:solidFill>
              </a:rPr>
              <a:t>Regulation Sections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905000" y="2133600"/>
            <a:ext cx="6858000" cy="47244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mtClean="0"/>
              <a:t>Confidentiality</a:t>
            </a:r>
          </a:p>
          <a:p>
            <a:pPr lvl="3" eaLnBrk="1" hangingPunct="1">
              <a:defRPr/>
            </a:pPr>
            <a:r>
              <a:rPr lang="en-US" sz="2400" smtClean="0"/>
              <a:t>HIPPA</a:t>
            </a:r>
          </a:p>
          <a:p>
            <a:pPr lvl="2" eaLnBrk="1" hangingPunct="1">
              <a:defRPr/>
            </a:pPr>
            <a:r>
              <a:rPr lang="en-US" smtClean="0"/>
              <a:t>Medical Records</a:t>
            </a:r>
          </a:p>
          <a:p>
            <a:pPr lvl="3" eaLnBrk="1" hangingPunct="1">
              <a:defRPr/>
            </a:pPr>
            <a:r>
              <a:rPr lang="en-US" sz="2400" smtClean="0"/>
              <a:t>Originating Site Maintains Complete Record</a:t>
            </a:r>
          </a:p>
          <a:p>
            <a:pPr lvl="2" eaLnBrk="1" hangingPunct="1">
              <a:defRPr/>
            </a:pPr>
            <a:r>
              <a:rPr lang="en-US" smtClean="0"/>
              <a:t>Covered Services</a:t>
            </a:r>
          </a:p>
          <a:p>
            <a:pPr lvl="3" eaLnBrk="1" hangingPunct="1">
              <a:defRPr/>
            </a:pPr>
            <a:r>
              <a:rPr lang="en-US" smtClean="0"/>
              <a:t>Medicare and Group/Family Therapy</a:t>
            </a:r>
          </a:p>
          <a:p>
            <a:pPr lvl="2" eaLnBrk="1" hangingPunct="1">
              <a:defRPr/>
            </a:pPr>
            <a:r>
              <a:rPr lang="en-US" smtClean="0"/>
              <a:t>Reimbursement</a:t>
            </a:r>
          </a:p>
          <a:p>
            <a:pPr lvl="3" eaLnBrk="1" hangingPunct="1">
              <a:defRPr/>
            </a:pPr>
            <a:r>
              <a:rPr lang="en-US" smtClean="0"/>
              <a:t>Originating Site Facility Fee</a:t>
            </a:r>
          </a:p>
          <a:p>
            <a:pPr lvl="3" eaLnBrk="1" hangingPunct="1">
              <a:defRPr/>
            </a:pPr>
            <a:r>
              <a:rPr lang="en-US" smtClean="0"/>
              <a:t>Professional Fee</a:t>
            </a:r>
          </a:p>
          <a:p>
            <a:pPr lvl="3" eaLnBrk="1" hangingPunct="1">
              <a:defRPr/>
            </a:pPr>
            <a:r>
              <a:rPr lang="en-US" smtClean="0"/>
              <a:t>Telepresenter 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06947"/>
            <a:ext cx="7772400" cy="769441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Reg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Awaiting CMS approval</a:t>
            </a:r>
          </a:p>
          <a:p>
            <a:r>
              <a:rPr lang="en-US" dirty="0"/>
              <a:t>TMH Provider Application</a:t>
            </a:r>
          </a:p>
          <a:p>
            <a:r>
              <a:rPr lang="en-US" dirty="0" smtClean="0"/>
              <a:t>Economy </a:t>
            </a:r>
          </a:p>
          <a:p>
            <a:pPr lvl="1"/>
            <a:r>
              <a:rPr lang="en-US" dirty="0" smtClean="0"/>
              <a:t>OMHC, FQHC, Hospitals</a:t>
            </a:r>
          </a:p>
          <a:p>
            <a:pPr lvl="1"/>
            <a:r>
              <a:rPr lang="en-US" dirty="0" smtClean="0"/>
              <a:t>No 90847 or 90853</a:t>
            </a:r>
          </a:p>
          <a:p>
            <a:pPr lvl="1"/>
            <a:r>
              <a:rPr lang="en-US" dirty="0" smtClean="0"/>
              <a:t>Facility Fee $23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F2202-34D3-450F-8ECD-8AA7D43483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924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Currently Qualified Geographical Areas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133600"/>
            <a:ext cx="3848100" cy="4114800"/>
          </a:xfrm>
        </p:spPr>
        <p:txBody>
          <a:bodyPr numCol="2"/>
          <a:lstStyle/>
          <a:p>
            <a:pPr algn="r" eaLnBrk="1" hangingPunct="1">
              <a:buFontTx/>
              <a:buNone/>
              <a:defRPr/>
            </a:pPr>
            <a:r>
              <a:rPr lang="en-US" dirty="0" smtClean="0"/>
              <a:t>Medicaid  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1800" dirty="0" smtClean="0"/>
              <a:t>Garrett</a:t>
            </a:r>
          </a:p>
          <a:p>
            <a:pPr eaLnBrk="1" hangingPunct="1">
              <a:defRPr/>
            </a:pPr>
            <a:r>
              <a:rPr lang="en-US" sz="1800" dirty="0" smtClean="0"/>
              <a:t>Allegany</a:t>
            </a:r>
          </a:p>
          <a:p>
            <a:pPr eaLnBrk="1" hangingPunct="1">
              <a:defRPr/>
            </a:pPr>
            <a:r>
              <a:rPr lang="en-US" sz="1800" dirty="0" smtClean="0"/>
              <a:t>Worcester</a:t>
            </a:r>
          </a:p>
          <a:p>
            <a:pPr eaLnBrk="1" hangingPunct="1">
              <a:defRPr/>
            </a:pPr>
            <a:r>
              <a:rPr lang="en-US" sz="1800" dirty="0" smtClean="0"/>
              <a:t>Somerset</a:t>
            </a:r>
          </a:p>
          <a:p>
            <a:pPr eaLnBrk="1" hangingPunct="1">
              <a:defRPr/>
            </a:pPr>
            <a:r>
              <a:rPr lang="en-US" sz="1800" dirty="0" smtClean="0"/>
              <a:t>Wicomico</a:t>
            </a:r>
          </a:p>
          <a:p>
            <a:pPr eaLnBrk="1" hangingPunct="1">
              <a:defRPr/>
            </a:pPr>
            <a:r>
              <a:rPr lang="en-US" sz="1800" dirty="0" smtClean="0"/>
              <a:t>Dorchester</a:t>
            </a:r>
          </a:p>
          <a:p>
            <a:pPr eaLnBrk="1" hangingPunct="1">
              <a:defRPr/>
            </a:pPr>
            <a:r>
              <a:rPr lang="en-US" sz="1800" dirty="0" smtClean="0"/>
              <a:t>Caroline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buFontTx/>
              <a:buNone/>
              <a:defRPr/>
            </a:pPr>
            <a:r>
              <a:rPr lang="en-US" sz="18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Talbot</a:t>
            </a:r>
          </a:p>
          <a:p>
            <a:pPr eaLnBrk="1" hangingPunct="1">
              <a:defRPr/>
            </a:pPr>
            <a:r>
              <a:rPr lang="en-US" sz="1800" dirty="0" smtClean="0"/>
              <a:t>Queen Anne’s</a:t>
            </a:r>
          </a:p>
          <a:p>
            <a:pPr eaLnBrk="1" hangingPunct="1">
              <a:defRPr/>
            </a:pPr>
            <a:r>
              <a:rPr lang="en-US" sz="1800" dirty="0" smtClean="0"/>
              <a:t>Kent</a:t>
            </a:r>
          </a:p>
          <a:p>
            <a:pPr eaLnBrk="1" hangingPunct="1">
              <a:defRPr/>
            </a:pPr>
            <a:r>
              <a:rPr lang="en-US" sz="1800" dirty="0" smtClean="0"/>
              <a:t>St. Mary’s</a:t>
            </a:r>
          </a:p>
          <a:p>
            <a:pPr eaLnBrk="1" hangingPunct="1">
              <a:defRPr/>
            </a:pPr>
            <a:r>
              <a:rPr lang="en-US" sz="1800" dirty="0" smtClean="0"/>
              <a:t>Calvert</a:t>
            </a:r>
          </a:p>
          <a:p>
            <a:pPr eaLnBrk="1" hangingPunct="1">
              <a:defRPr/>
            </a:pPr>
            <a:r>
              <a:rPr lang="en-US" sz="1800" dirty="0" smtClean="0"/>
              <a:t>Charles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9759"/>
            <a:ext cx="7772400" cy="76944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33600"/>
            <a:ext cx="7315200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Vision: TeleMental Health Center of Excellence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Clinical Champion</a:t>
            </a:r>
          </a:p>
          <a:p>
            <a:pPr lvl="1" eaLnBrk="1" hangingPunct="1">
              <a:defRPr/>
            </a:pPr>
            <a:r>
              <a:rPr lang="en-US" dirty="0" smtClean="0"/>
              <a:t>Coordinator Resource</a:t>
            </a:r>
          </a:p>
          <a:p>
            <a:pPr lvl="1" eaLnBrk="1" hangingPunct="1">
              <a:defRPr/>
            </a:pPr>
            <a:r>
              <a:rPr lang="en-US" dirty="0" smtClean="0"/>
              <a:t>Technical Resource</a:t>
            </a:r>
          </a:p>
          <a:p>
            <a:pPr lvl="1" eaLnBrk="1" hangingPunct="1">
              <a:defRPr/>
            </a:pPr>
            <a:r>
              <a:rPr lang="en-US" dirty="0" smtClean="0"/>
              <a:t>Education, training &amp; research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384E6F-9F91-4A91-A90D-F650A62BDACD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9759"/>
            <a:ext cx="7772400" cy="76944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924800" cy="3733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err="1" smtClean="0"/>
              <a:t>TeleMental</a:t>
            </a:r>
            <a:r>
              <a:rPr lang="en-US" dirty="0" smtClean="0"/>
              <a:t> Health Center of Excellence Funding</a:t>
            </a:r>
          </a:p>
          <a:p>
            <a:pPr lvl="1" eaLnBrk="1" hangingPunct="1">
              <a:defRPr/>
            </a:pPr>
            <a:r>
              <a:rPr lang="en-US" dirty="0" smtClean="0"/>
              <a:t>Development Grants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Research Grants</a:t>
            </a:r>
          </a:p>
          <a:p>
            <a:pPr lvl="1" eaLnBrk="1" hangingPunct="1">
              <a:defRPr/>
            </a:pPr>
            <a:r>
              <a:rPr lang="en-US" dirty="0" smtClean="0"/>
              <a:t>Contractual Agreements</a:t>
            </a:r>
          </a:p>
          <a:p>
            <a:pPr lvl="1" eaLnBrk="1" hangingPunct="1">
              <a:defRPr/>
            </a:pPr>
            <a:r>
              <a:rPr lang="en-US" dirty="0" smtClean="0"/>
              <a:t>Mental Hygiene Administration</a:t>
            </a:r>
          </a:p>
          <a:p>
            <a:pPr lvl="1" eaLnBrk="1" hangingPunct="1">
              <a:defRPr/>
            </a:pPr>
            <a:r>
              <a:rPr lang="en-US" dirty="0" smtClean="0"/>
              <a:t>Maryland Legislature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384E6F-9F91-4A91-A90D-F650A62BDACD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6229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838"/>
            <a:ext cx="7772400" cy="1446550"/>
          </a:xfrm>
        </p:spPr>
        <p:txBody>
          <a:bodyPr/>
          <a:lstStyle/>
          <a:p>
            <a:r>
              <a:rPr lang="en-US" dirty="0" smtClean="0">
                <a:effectLst/>
              </a:rPr>
              <a:t>For More Information on </a:t>
            </a:r>
            <a:r>
              <a:rPr lang="en-US" dirty="0" err="1" smtClean="0">
                <a:effectLst/>
              </a:rPr>
              <a:t>TeleMental</a:t>
            </a:r>
            <a:r>
              <a:rPr lang="en-US" dirty="0" smtClean="0">
                <a:effectLst/>
              </a:rPr>
              <a:t> Health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  <a:effectLst/>
              </a:rPr>
              <a:t>www.telementalhealth.info    </a:t>
            </a:r>
            <a:r>
              <a:rPr lang="en-US" dirty="0" smtClean="0">
                <a:solidFill>
                  <a:srgbClr val="FFFFFF"/>
                </a:solidFill>
                <a:effectLst/>
                <a:hlinkClick r:id="rId2"/>
              </a:rPr>
              <a:t>&gt;</a:t>
            </a:r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Maryland </a:t>
            </a:r>
            <a:r>
              <a:rPr lang="en-US" dirty="0" err="1" smtClean="0">
                <a:effectLst/>
              </a:rPr>
              <a:t>TeleMental</a:t>
            </a:r>
            <a:r>
              <a:rPr lang="en-US" dirty="0" smtClean="0">
                <a:effectLst/>
              </a:rPr>
              <a:t> Health Alliance</a:t>
            </a:r>
          </a:p>
          <a:p>
            <a:pPr lvl="1"/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bgrady@psych.umaryland.edu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77938"/>
            <a:ext cx="7772400" cy="1754326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TMH in Maryland</a:t>
            </a:r>
            <a:br>
              <a:rPr lang="en-US" sz="3600" dirty="0" smtClean="0"/>
            </a:br>
            <a:r>
              <a:rPr lang="en-US" sz="3600" dirty="0" smtClean="0"/>
              <a:t>Background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1998 Naval Hospital Bethesda begins TMH Service Delivery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2002/3 UMB Center for School Mental Health/ Statewide </a:t>
            </a:r>
            <a:r>
              <a:rPr lang="en-US" sz="2400" dirty="0" err="1" smtClean="0"/>
              <a:t>Telehealth</a:t>
            </a:r>
            <a:r>
              <a:rPr lang="en-US" sz="2400" dirty="0" smtClean="0"/>
              <a:t> Network (STN) /Baltimore Schools - Addiction Education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2002 </a:t>
            </a:r>
            <a:r>
              <a:rPr lang="en-US" sz="2400" dirty="0"/>
              <a:t>Correctional Mental Health founded, TMH services begin </a:t>
            </a:r>
            <a:r>
              <a:rPr lang="en-US" sz="2400" dirty="0" smtClean="0"/>
              <a:t>…?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2005 UMB/JHU Maryland Youth Practice Improvement Committee (MYPIC) conducts case conferences via video (STN)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2005 Sheppard Pratt Health System begins </a:t>
            </a:r>
            <a:r>
              <a:rPr lang="en-US" sz="2400" dirty="0" err="1" smtClean="0"/>
              <a:t>TeleBehavioral</a:t>
            </a:r>
            <a:r>
              <a:rPr lang="en-US" sz="2400" dirty="0" smtClean="0"/>
              <a:t> Services Delivery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2005 Veteran Health Administration begins  TMH Delivery to Maryland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2007 UMB begins TMH Services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76059"/>
            <a:ext cx="7772400" cy="1200329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T</a:t>
            </a:r>
            <a:r>
              <a:rPr lang="en-US" sz="3600" dirty="0" smtClean="0"/>
              <a:t>he Public Mental Health System TMH Working Group 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3820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Working group convened in Fall 2007 by </a:t>
            </a:r>
            <a:r>
              <a:rPr lang="en-US" sz="2800" dirty="0"/>
              <a:t> </a:t>
            </a:r>
            <a:r>
              <a:rPr lang="en-US" sz="2800" dirty="0" smtClean="0"/>
              <a:t>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Mental Hygiene Administration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Executive Director to Draft Regulations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University of MD School of Medicine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Sheppard Pratt Health System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Department </a:t>
            </a:r>
            <a:r>
              <a:rPr lang="en-US" sz="2400" dirty="0"/>
              <a:t>Health and Mental Hygiene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Core Service Agency Representatives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Maryland </a:t>
            </a:r>
            <a:r>
              <a:rPr lang="en-US" sz="2400" dirty="0"/>
              <a:t>Psychiatric Society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Correctional Mental Health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Other interested parties</a:t>
            </a:r>
          </a:p>
        </p:txBody>
      </p:sp>
    </p:spTree>
    <p:extLst>
      <p:ext uri="{BB962C8B-B14F-4D97-AF65-F5344CB8AC3E}">
        <p14:creationId xmlns:p14="http://schemas.microsoft.com/office/powerpoint/2010/main" xmlns="" val="40183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35038"/>
            <a:ext cx="7772400" cy="641350"/>
          </a:xfrm>
        </p:spPr>
        <p:txBody>
          <a:bodyPr/>
          <a:lstStyle/>
          <a:p>
            <a:pPr algn="ctr">
              <a:defRPr/>
            </a:pPr>
            <a:r>
              <a:rPr lang="en-US" sz="3600" smtClean="0"/>
              <a:t>The Drafting Process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209800"/>
            <a:ext cx="7848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Initial guidance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Limited to Psychiatry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Most rural counties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Group met via video and audio conferencing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Used yahoo group site to discuss and share information </a:t>
            </a:r>
            <a:r>
              <a:rPr lang="en-US" sz="2800" dirty="0" smtClean="0">
                <a:hlinkClick r:id="rId2"/>
              </a:rPr>
              <a:t>&gt;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Group started with review of existing regulations and legislation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effectLst/>
              </a:rPr>
              <a:t>Medicare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572000"/>
          </a:xfrm>
        </p:spPr>
        <p:txBody>
          <a:bodyPr/>
          <a:lstStyle/>
          <a:p>
            <a:pPr lvl="2"/>
            <a:r>
              <a:rPr lang="en-US" dirty="0" smtClean="0"/>
              <a:t>Balanced Budget Act (BBA) of 1997</a:t>
            </a:r>
          </a:p>
          <a:p>
            <a:pPr lvl="3" eaLnBrk="1" hangingPunct="1"/>
            <a:r>
              <a:rPr lang="en-US" sz="2400" dirty="0" smtClean="0"/>
              <a:t>Fee Sharing 75/25; </a:t>
            </a:r>
            <a:r>
              <a:rPr lang="en-US" sz="2400" dirty="0" err="1" smtClean="0"/>
              <a:t>Telepresenter</a:t>
            </a:r>
            <a:r>
              <a:rPr lang="en-US" sz="2400" dirty="0" smtClean="0"/>
              <a:t>; HPSA</a:t>
            </a:r>
          </a:p>
          <a:p>
            <a:pPr lvl="2" eaLnBrk="1" hangingPunct="1"/>
            <a:r>
              <a:rPr lang="en-US" dirty="0" smtClean="0"/>
              <a:t>Benefits Improvement and Protection Act of 2000 (BIPA)</a:t>
            </a:r>
          </a:p>
          <a:p>
            <a:pPr lvl="3" eaLnBrk="1" hangingPunct="1"/>
            <a:r>
              <a:rPr lang="en-US" sz="2400" dirty="0" smtClean="0"/>
              <a:t>No Fee Sharing/</a:t>
            </a:r>
            <a:r>
              <a:rPr lang="en-US" sz="2400" dirty="0" err="1" smtClean="0"/>
              <a:t>Telepresenter</a:t>
            </a:r>
            <a:r>
              <a:rPr lang="en-US" sz="2400" dirty="0" smtClean="0"/>
              <a:t>; expanded office types &amp; treatment</a:t>
            </a:r>
          </a:p>
          <a:p>
            <a:pPr lvl="3" eaLnBrk="1" hangingPunct="1"/>
            <a:r>
              <a:rPr lang="en-US" sz="2400" dirty="0" smtClean="0"/>
              <a:t>Originating Site Facility Fee, 80% actual cost or up to $20.00 (for 2010 </a:t>
            </a:r>
            <a:r>
              <a:rPr lang="en-US" sz="2400" dirty="0" smtClean="0">
                <a:hlinkClick r:id="rId2"/>
              </a:rPr>
              <a:t>&gt;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dirty="0" smtClean="0">
                <a:solidFill>
                  <a:srgbClr val="FFFF99"/>
                </a:solidFill>
              </a:rPr>
              <a:t>CMS Expansion 2009</a:t>
            </a:r>
          </a:p>
          <a:p>
            <a:pPr lvl="3" eaLnBrk="1" hangingPunct="1"/>
            <a:r>
              <a:rPr lang="en-US" sz="2400" dirty="0" smtClean="0">
                <a:solidFill>
                  <a:srgbClr val="FFFF99"/>
                </a:solidFill>
              </a:rPr>
              <a:t>Skilled Nursing Facilities and CMHC</a:t>
            </a:r>
          </a:p>
          <a:p>
            <a:pPr lvl="2" eaLnBrk="1" hangingPunct="1"/>
            <a:r>
              <a:rPr lang="en-US" dirty="0" smtClean="0">
                <a:solidFill>
                  <a:srgbClr val="FFFF99"/>
                </a:solidFill>
              </a:rPr>
              <a:t>Credentialing Changes May 2010 (JCAHO) </a:t>
            </a:r>
            <a:r>
              <a:rPr lang="en-US" sz="1600" dirty="0" smtClean="0">
                <a:solidFill>
                  <a:srgbClr val="FFFF99"/>
                </a:solidFill>
                <a:hlinkClick r:id="rId3"/>
              </a:rPr>
              <a:t>ref</a:t>
            </a:r>
            <a:endParaRPr lang="en-US" sz="16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814388"/>
            <a:ext cx="7772400" cy="762000"/>
          </a:xfrm>
          <a:noFill/>
        </p:spPr>
        <p:txBody>
          <a:bodyPr/>
          <a:lstStyle/>
          <a:p>
            <a:pPr algn="ctr"/>
            <a:r>
              <a:rPr lang="en-US" smtClean="0">
                <a:effectLst/>
              </a:rPr>
              <a:t>Medicaid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lvl="1">
              <a:defRPr/>
            </a:pPr>
            <a:r>
              <a:rPr lang="en-US" smtClean="0"/>
              <a:t>Types</a:t>
            </a:r>
          </a:p>
          <a:p>
            <a:pPr lvl="2">
              <a:defRPr/>
            </a:pPr>
            <a:r>
              <a:rPr lang="en-US" sz="2000" smtClean="0"/>
              <a:t>Legislative</a:t>
            </a:r>
          </a:p>
          <a:p>
            <a:pPr lvl="2">
              <a:defRPr/>
            </a:pPr>
            <a:r>
              <a:rPr lang="en-US" sz="2000" smtClean="0"/>
              <a:t>Regulatory</a:t>
            </a:r>
          </a:p>
          <a:p>
            <a:pPr lvl="2">
              <a:defRPr/>
            </a:pPr>
            <a:r>
              <a:rPr lang="en-US" sz="2000" smtClean="0"/>
              <a:t>Pilot</a:t>
            </a:r>
          </a:p>
          <a:p>
            <a:pPr lvl="1">
              <a:defRPr/>
            </a:pPr>
            <a:r>
              <a:rPr lang="en-US" smtClean="0"/>
              <a:t>States with some form of Medicaid reimbursement  35 (2009)</a:t>
            </a:r>
          </a:p>
          <a:p>
            <a:pPr lvl="2">
              <a:defRPr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22531" name="Picture 7" descr="Wiscon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10577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Michi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18302">
            <a:off x="3276600" y="2743200"/>
            <a:ext cx="6172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olor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0469">
            <a:off x="152400" y="2667000"/>
            <a:ext cx="58674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300538"/>
            <a:ext cx="58674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35038"/>
            <a:ext cx="7772400" cy="641350"/>
          </a:xfrm>
        </p:spPr>
        <p:txBody>
          <a:bodyPr/>
          <a:lstStyle/>
          <a:p>
            <a:pPr algn="ctr">
              <a:defRPr/>
            </a:pPr>
            <a:r>
              <a:rPr lang="en-US" sz="3600" smtClean="0"/>
              <a:t>Stakeholder Focus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/>
              <a:t>Core Service Agencies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Included Originating Sites/Counties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Originating Site Fee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/>
              <a:t>Psychiatric Society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Provider and patient physically located in MD, including adjacent State providers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/>
              <a:t>Private Non-profit Inpatient Hospital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Inpatient codes 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/>
              <a:t>University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Originating Sites to include Schools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Technical Requirements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Enhanced Fee for Service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Designs\High Voltage.pot</Template>
  <TotalTime>4901</TotalTime>
  <Words>651</Words>
  <Application>Microsoft Office PowerPoint</Application>
  <PresentationFormat>On-screen Show (4:3)</PresentationFormat>
  <Paragraphs>198</Paragraphs>
  <Slides>25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High Voltage</vt:lpstr>
      <vt:lpstr>Brian J Grady, M.D. Assistant Professor  Director TeleMental Health School of Medicine  University of Maryland 6 Dec 2010</vt:lpstr>
      <vt:lpstr>Disclosure</vt:lpstr>
      <vt:lpstr> TMH in Maryland Background</vt:lpstr>
      <vt:lpstr>The Public Mental Health System TMH Working Group </vt:lpstr>
      <vt:lpstr>The Drafting Process</vt:lpstr>
      <vt:lpstr>Medicare</vt:lpstr>
      <vt:lpstr>Medicaid</vt:lpstr>
      <vt:lpstr>Slide 8</vt:lpstr>
      <vt:lpstr>Stakeholder Focus</vt:lpstr>
      <vt:lpstr>Stakeholder Process</vt:lpstr>
      <vt:lpstr>Evidence Based TeleMental Health</vt:lpstr>
      <vt:lpstr>The Product</vt:lpstr>
      <vt:lpstr>Regulation Sections</vt:lpstr>
      <vt:lpstr>Qualified Geographical Areas</vt:lpstr>
      <vt:lpstr>Slide 15</vt:lpstr>
      <vt:lpstr>Medicare Originating Sites</vt:lpstr>
      <vt:lpstr>Proposed Medicaid Originating Sites</vt:lpstr>
      <vt:lpstr>Regulation Sections</vt:lpstr>
      <vt:lpstr>Technical Requirements</vt:lpstr>
      <vt:lpstr>Regulation Sections</vt:lpstr>
      <vt:lpstr>Current Reg Status</vt:lpstr>
      <vt:lpstr>Currently Qualified Geographical Areas</vt:lpstr>
      <vt:lpstr>Future Direction</vt:lpstr>
      <vt:lpstr>Future Direction</vt:lpstr>
      <vt:lpstr>For More Information on TeleMental Health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Grady</dc:creator>
  <cp:lastModifiedBy>Ag_Employee</cp:lastModifiedBy>
  <cp:revision>347</cp:revision>
  <cp:lastPrinted>1998-03-23T12:47:32Z</cp:lastPrinted>
  <dcterms:created xsi:type="dcterms:W3CDTF">1998-02-10T01:48:20Z</dcterms:created>
  <dcterms:modified xsi:type="dcterms:W3CDTF">2010-12-06T22:44:11Z</dcterms:modified>
</cp:coreProperties>
</file>