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6" r:id="rId3"/>
    <p:sldId id="271" r:id="rId4"/>
    <p:sldId id="288" r:id="rId5"/>
    <p:sldId id="301" r:id="rId6"/>
    <p:sldId id="289" r:id="rId7"/>
    <p:sldId id="302" r:id="rId8"/>
    <p:sldId id="303" r:id="rId9"/>
    <p:sldId id="304" r:id="rId10"/>
    <p:sldId id="277" r:id="rId11"/>
    <p:sldId id="279" r:id="rId12"/>
  </p:sldIdLst>
  <p:sldSz cx="9144000" cy="6858000" type="screen4x3"/>
  <p:notesSz cx="7010400" cy="9296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19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D1634050-51C5-4BE9-8122-74F6B41404A1}" type="datetimeFigureOut">
              <a:rPr lang="en-US" smtClean="0"/>
              <a:pPr/>
              <a:t>12/7/2010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6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83C7528C-AC4F-49CB-B004-30DF6442E3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528C-AC4F-49CB-B004-30DF6442E3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528C-AC4F-49CB-B004-30DF6442E3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528C-AC4F-49CB-B004-30DF6442E3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5445125"/>
            <a:ext cx="6048375" cy="750888"/>
          </a:xfrm>
        </p:spPr>
        <p:txBody>
          <a:bodyPr/>
          <a:lstStyle>
            <a:lvl1pPr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165850"/>
            <a:ext cx="6048375" cy="503238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925" y="260350"/>
            <a:ext cx="1800225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0" y="260350"/>
            <a:ext cx="5248275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0" y="18446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900" y="1844675"/>
            <a:ext cx="352425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6738" y="260350"/>
            <a:ext cx="63357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844675"/>
            <a:ext cx="7200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vandopp@mdbc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c.us/default.as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c.us/default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bc.us/default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dbc.us/default.as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5150" y="5638801"/>
            <a:ext cx="22288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4391025"/>
            <a:ext cx="6327775" cy="561975"/>
          </a:xfrm>
          <a:noFill/>
        </p:spPr>
        <p:txBody>
          <a:bodyPr/>
          <a:lstStyle/>
          <a:p>
            <a:r>
              <a:rPr lang="en-US" dirty="0" smtClean="0">
                <a:latin typeface="Tahoma" charset="0"/>
              </a:rPr>
              <a:t>Maryland </a:t>
            </a:r>
            <a:r>
              <a:rPr lang="en-US" dirty="0" err="1" smtClean="0">
                <a:latin typeface="Tahoma" charset="0"/>
              </a:rPr>
              <a:t>Telehealth</a:t>
            </a:r>
            <a:r>
              <a:rPr lang="en-US" dirty="0" smtClean="0">
                <a:latin typeface="Tahoma" charset="0"/>
              </a:rPr>
              <a:t> Roundtable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5424" y="5059362"/>
            <a:ext cx="6022976" cy="274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Annapolis, Maryland  December 6, 2010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One MD Network Map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C:\Users\dvandopp.MDBC\Documents\My Meetings\OMBN Proposed Funded Service Ar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Questions and Answers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736975" y="776288"/>
            <a:ext cx="5102225" cy="5851525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Drew Van Dopp,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sz="2000" dirty="0" smtClean="0"/>
              <a:t>Administrative Director</a:t>
            </a:r>
          </a:p>
          <a:p>
            <a:pPr eaLnBrk="1" hangingPunct="1">
              <a:buFontTx/>
              <a:buNone/>
            </a:pPr>
            <a:r>
              <a:rPr lang="en-US" sz="2000" dirty="0" smtClean="0"/>
              <a:t>	Maryland Broadband Cooperative, Inc.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smtClean="0">
                <a:hlinkClick r:id="rId4"/>
              </a:rPr>
              <a:t>dvandopp@mdbc.us</a:t>
            </a:r>
            <a:endParaRPr lang="en-US" sz="2000" dirty="0" smtClean="0"/>
          </a:p>
          <a:p>
            <a:pPr eaLnBrk="1" hangingPunct="1">
              <a:buFontTx/>
              <a:buNone/>
            </a:pPr>
            <a:r>
              <a:rPr lang="en-US" sz="2000" dirty="0" smtClean="0"/>
              <a:t>	(410) 341-6322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Maryland Broadband Cooperative 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9287"/>
            <a:ext cx="8382000" cy="486251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Long understood problem of delivering broadband to rural Maryland</a:t>
            </a:r>
          </a:p>
          <a:p>
            <a:pPr eaLnBrk="1" hangingPunct="1"/>
            <a:r>
              <a:rPr lang="en-US" sz="2000" dirty="0" smtClean="0"/>
              <a:t>Formed by legislation in 2006 (SB 753)</a:t>
            </a:r>
          </a:p>
          <a:p>
            <a:pPr eaLnBrk="1" hangingPunct="1"/>
            <a:r>
              <a:rPr lang="en-US" sz="2000" dirty="0" smtClean="0"/>
              <a:t>The 5 Tri-County Councils are our permanent Class A Members</a:t>
            </a:r>
          </a:p>
          <a:p>
            <a:pPr lvl="1"/>
            <a:r>
              <a:rPr lang="en-US" sz="1600" dirty="0" smtClean="0"/>
              <a:t>Focus on Promoting both Availability and Affordability</a:t>
            </a:r>
          </a:p>
          <a:p>
            <a:pPr lvl="1"/>
            <a:r>
              <a:rPr lang="en-US" sz="1600" dirty="0" smtClean="0"/>
              <a:t>Public/Private Partnership</a:t>
            </a:r>
          </a:p>
          <a:p>
            <a:pPr eaLnBrk="1" hangingPunct="1"/>
            <a:r>
              <a:rPr lang="en-US" sz="2000" dirty="0" smtClean="0"/>
              <a:t>Middle-Mile Solution </a:t>
            </a:r>
          </a:p>
          <a:p>
            <a:pPr lvl="1"/>
            <a:r>
              <a:rPr lang="en-US" sz="1600" dirty="0" smtClean="0"/>
              <a:t>Only entity in the state with fiber that spans the Bay Bridge</a:t>
            </a:r>
          </a:p>
          <a:p>
            <a:pPr eaLnBrk="1" hangingPunct="1"/>
            <a:r>
              <a:rPr lang="en-US" sz="2000" dirty="0" smtClean="0"/>
              <a:t>Cooperative Business Model</a:t>
            </a:r>
          </a:p>
          <a:p>
            <a:pPr lvl="1"/>
            <a:r>
              <a:rPr lang="en-US" sz="1600" dirty="0" smtClean="0"/>
              <a:t>Cooperatives brought electricity to rural America, can do the same for BB</a:t>
            </a:r>
          </a:p>
          <a:p>
            <a:pPr lvl="1"/>
            <a:r>
              <a:rPr lang="en-US" sz="1600" dirty="0" smtClean="0"/>
              <a:t>Built by the Users of service, for the Users of service</a:t>
            </a:r>
          </a:p>
          <a:p>
            <a:pPr lvl="1"/>
            <a:r>
              <a:rPr lang="en-US" sz="1600" dirty="0" smtClean="0"/>
              <a:t>Cooperative profits are returned to customers through lower prices</a:t>
            </a:r>
          </a:p>
          <a:p>
            <a:pPr eaLnBrk="1" hangingPunct="1"/>
            <a:r>
              <a:rPr lang="en-US" sz="2000" dirty="0" smtClean="0"/>
              <a:t>Roughly 60 Members and Growing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Mission Statement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6" descr="Maryland Counties 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200400"/>
            <a:ext cx="5864225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524000" y="1295400"/>
            <a:ext cx="6248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Our Mission is to drive economic development through universal, open access to broadband services via a fiber optic network that serves rural Maryland by building an advanced, world-class broadband network across the rural communities of Eastern, Southern, and Western Maryland supported by its Members who provide Last Mile 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UMMS Telemedicine Network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690688"/>
            <a:ext cx="5943600" cy="486251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Connects 3 rural Eastern Shore medical centers with UMMC and TOC 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Planned to expand to most UMMS facilities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Collaboration of 4 Cooperative Members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Extraordinary Speed and Throughput Capability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Telemedicine is About Speed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27694" y="0"/>
            <a:ext cx="19489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/>
          <a:srcRect l="26190" t="48624" r="15700" b="38301"/>
          <a:stretch>
            <a:fillRect/>
          </a:stretch>
        </p:blipFill>
        <p:spPr bwMode="auto">
          <a:xfrm>
            <a:off x="2700338" y="1066800"/>
            <a:ext cx="644366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 l="17860" t="14664" r="13564" b="19826"/>
          <a:stretch>
            <a:fillRect/>
          </a:stretch>
        </p:blipFill>
        <p:spPr bwMode="auto">
          <a:xfrm>
            <a:off x="914400" y="1981200"/>
            <a:ext cx="81597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315200" y="6400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Slide Provided by FCC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Speed Needs by Delivery Setting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27694" y="0"/>
            <a:ext cx="19489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/>
          <a:srcRect l="13799" t="10326" r="39261" b="47661"/>
          <a:stretch>
            <a:fillRect/>
          </a:stretch>
        </p:blipFill>
        <p:spPr bwMode="auto">
          <a:xfrm>
            <a:off x="609600" y="1606550"/>
            <a:ext cx="8218487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315200" y="6400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Slide Provided by FCC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Speed Needs by Delivery Setting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227694" y="0"/>
            <a:ext cx="1948962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 l="13799" t="52550" r="39261" b="5273"/>
          <a:stretch>
            <a:fillRect/>
          </a:stretch>
        </p:blipFill>
        <p:spPr bwMode="auto">
          <a:xfrm>
            <a:off x="533400" y="1752600"/>
            <a:ext cx="815022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15200" y="640080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Slide Provided by FCC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What Can MdBC Do? 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8382000" cy="4862513"/>
          </a:xfrm>
        </p:spPr>
        <p:txBody>
          <a:bodyPr/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Wholesale lit backbone services to ISPs and Enterprise customers</a:t>
            </a:r>
          </a:p>
          <a:p>
            <a:pPr lvl="1"/>
            <a:r>
              <a:rPr lang="en-US" sz="1600" dirty="0" smtClean="0"/>
              <a:t>50 Mg to 1G to 10G waves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Dark Fiber Leases under special circumstances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 eaLnBrk="1" hangingPunct="1"/>
            <a:r>
              <a:rPr lang="en-US" sz="2000" dirty="0" smtClean="0"/>
              <a:t>If you are a non-governmental entity:</a:t>
            </a:r>
          </a:p>
          <a:p>
            <a:pPr lvl="1"/>
            <a:r>
              <a:rPr lang="en-US" sz="1600" dirty="0" smtClean="0"/>
              <a:t>MdBC member ISPs may compete to provide you service off our backbone</a:t>
            </a:r>
          </a:p>
          <a:p>
            <a:pPr lvl="1"/>
            <a:r>
              <a:rPr lang="en-US" sz="1600" dirty="0" smtClean="0"/>
              <a:t>If you have Enterprise needs, MdBC may coordinate that for you directly</a:t>
            </a:r>
          </a:p>
          <a:p>
            <a:pPr lvl="1">
              <a:buNone/>
            </a:pPr>
            <a:endParaRPr lang="en-US" sz="1600" dirty="0" smtClean="0"/>
          </a:p>
          <a:p>
            <a:r>
              <a:rPr lang="en-US" sz="2000" dirty="0" smtClean="0"/>
              <a:t>If you are a governmental entity:</a:t>
            </a:r>
          </a:p>
          <a:p>
            <a:pPr lvl="1"/>
            <a:r>
              <a:rPr lang="en-US" sz="1600" dirty="0" smtClean="0"/>
              <a:t>We will help you coordinate with </a:t>
            </a:r>
            <a:r>
              <a:rPr lang="en-US" sz="1600" dirty="0" err="1" smtClean="0"/>
              <a:t>networkMaryland</a:t>
            </a:r>
            <a:endParaRPr lang="en-US" sz="1600" dirty="0" smtClean="0"/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5834063" cy="649287"/>
          </a:xfrm>
        </p:spPr>
        <p:txBody>
          <a:bodyPr/>
          <a:lstStyle/>
          <a:p>
            <a:r>
              <a:rPr lang="en-US" sz="2400" b="1" dirty="0" smtClean="0">
                <a:latin typeface="Tahoma" charset="0"/>
              </a:rPr>
              <a:t>Where Can MdBC Help? </a:t>
            </a:r>
            <a:endParaRPr lang="uk-UA" sz="2400" b="1" dirty="0">
              <a:latin typeface="Tahoma" charset="0"/>
            </a:endParaRPr>
          </a:p>
        </p:txBody>
      </p:sp>
      <p:pic>
        <p:nvPicPr>
          <p:cNvPr id="4" name="Picture 4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27694" y="-10886"/>
            <a:ext cx="1948962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19287"/>
            <a:ext cx="8382000" cy="4862513"/>
          </a:xfrm>
        </p:spPr>
        <p:txBody>
          <a:bodyPr/>
          <a:lstStyle/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There are places we can serve today with our existing network and through member partnership.</a:t>
            </a:r>
          </a:p>
          <a:p>
            <a:pPr lvl="1"/>
            <a:endParaRPr lang="en-US" sz="1600" dirty="0" smtClean="0"/>
          </a:p>
          <a:p>
            <a:pPr eaLnBrk="1" hangingPunct="1"/>
            <a:r>
              <a:rPr lang="en-US" sz="2000" dirty="0" smtClean="0"/>
              <a:t>Extraordinary service area expansion in 12-18 months.  Upon approval of the OMBN Environmental Assessment (Maryland’s $115M ARRA Award), MdBC will be able to offer service along significant portions of the State’s broadband network.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New backbone builds funded by the ARRA grant will make </a:t>
            </a:r>
            <a:r>
              <a:rPr lang="en-US" sz="2000" dirty="0" err="1" smtClean="0"/>
              <a:t>MdBC’s</a:t>
            </a:r>
            <a:r>
              <a:rPr lang="en-US" sz="2000" dirty="0" smtClean="0"/>
              <a:t> service delivery footprint almost ubiquitous in the 15 rural counties of Maryland.  New backbone builds must be completed by Sep 1, 2013.  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8">
      <a:dk1>
        <a:srgbClr val="4D4D4D"/>
      </a:dk1>
      <a:lt1>
        <a:srgbClr val="FFFFFF"/>
      </a:lt1>
      <a:dk2>
        <a:srgbClr val="4D4D4D"/>
      </a:dk2>
      <a:lt2>
        <a:srgbClr val="194181"/>
      </a:lt2>
      <a:accent1>
        <a:srgbClr val="668DE4"/>
      </a:accent1>
      <a:accent2>
        <a:srgbClr val="4B95E7"/>
      </a:accent2>
      <a:accent3>
        <a:srgbClr val="FFFFFF"/>
      </a:accent3>
      <a:accent4>
        <a:srgbClr val="404040"/>
      </a:accent4>
      <a:accent5>
        <a:srgbClr val="B8C5EF"/>
      </a:accent5>
      <a:accent6>
        <a:srgbClr val="4387D1"/>
      </a:accent6>
      <a:hlink>
        <a:srgbClr val="9FC8F9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FF66CC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FFB8E2"/>
        </a:accent5>
        <a:accent6>
          <a:srgbClr val="5C8AE7"/>
        </a:accent6>
        <a:hlink>
          <a:srgbClr val="FFCC9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33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CC0000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99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99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8AE7"/>
        </a:accent6>
        <a:hlink>
          <a:srgbClr val="3333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194181"/>
        </a:lt2>
        <a:accent1>
          <a:srgbClr val="668DE4"/>
        </a:accent1>
        <a:accent2>
          <a:srgbClr val="4B95E7"/>
        </a:accent2>
        <a:accent3>
          <a:srgbClr val="FFFFFF"/>
        </a:accent3>
        <a:accent4>
          <a:srgbClr val="404040"/>
        </a:accent4>
        <a:accent5>
          <a:srgbClr val="B8C5EF"/>
        </a:accent5>
        <a:accent6>
          <a:srgbClr val="4387D1"/>
        </a:accent6>
        <a:hlink>
          <a:srgbClr val="9FC8F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2275</TotalTime>
  <Words>402</Words>
  <Application>Microsoft PowerPoint</Application>
  <PresentationFormat>On-screen Show (4:3)</PresentationFormat>
  <Paragraphs>66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template</vt:lpstr>
      <vt:lpstr>Maryland Telehealth Roundtable</vt:lpstr>
      <vt:lpstr>Maryland Broadband Cooperative </vt:lpstr>
      <vt:lpstr>Mission Statement</vt:lpstr>
      <vt:lpstr>UMMS Telemedicine Network</vt:lpstr>
      <vt:lpstr>Telemedicine is About Speed</vt:lpstr>
      <vt:lpstr>Speed Needs by Delivery Setting</vt:lpstr>
      <vt:lpstr>Speed Needs by Delivery Setting</vt:lpstr>
      <vt:lpstr>What Can MdBC Do? </vt:lpstr>
      <vt:lpstr>Where Can MdBC Help? </vt:lpstr>
      <vt:lpstr>One MD Network Map</vt:lpstr>
      <vt:lpstr>Questions and Answers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dvandopp</dc:creator>
  <cp:lastModifiedBy>dvandopp</cp:lastModifiedBy>
  <cp:revision>160</cp:revision>
  <dcterms:created xsi:type="dcterms:W3CDTF">2010-10-05T20:07:31Z</dcterms:created>
  <dcterms:modified xsi:type="dcterms:W3CDTF">2010-12-07T13:28:56Z</dcterms:modified>
</cp:coreProperties>
</file>